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9"/>
  </p:notesMasterIdLst>
  <p:sldIdLst>
    <p:sldId id="305" r:id="rId2"/>
    <p:sldId id="284" r:id="rId3"/>
    <p:sldId id="285" r:id="rId4"/>
    <p:sldId id="261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52" r:id="rId22"/>
    <p:sldId id="349" r:id="rId23"/>
    <p:sldId id="350" r:id="rId24"/>
    <p:sldId id="351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78" r:id="rId51"/>
    <p:sldId id="379" r:id="rId52"/>
    <p:sldId id="380" r:id="rId53"/>
    <p:sldId id="381" r:id="rId54"/>
    <p:sldId id="382" r:id="rId55"/>
    <p:sldId id="384" r:id="rId56"/>
    <p:sldId id="385" r:id="rId57"/>
    <p:sldId id="386" r:id="rId58"/>
    <p:sldId id="387" r:id="rId59"/>
    <p:sldId id="388" r:id="rId60"/>
    <p:sldId id="389" r:id="rId61"/>
    <p:sldId id="390" r:id="rId62"/>
    <p:sldId id="391" r:id="rId63"/>
    <p:sldId id="392" r:id="rId64"/>
    <p:sldId id="393" r:id="rId65"/>
    <p:sldId id="394" r:id="rId66"/>
    <p:sldId id="396" r:id="rId67"/>
    <p:sldId id="397" r:id="rId68"/>
  </p:sldIdLst>
  <p:sldSz cx="12192000" cy="6858000"/>
  <p:notesSz cx="6858000" cy="9144000"/>
  <p:embeddedFontLst>
    <p:embeddedFont>
      <p:font typeface="TH SarabunPSK" panose="020B0500040200020003" pitchFamily="34" charset="-34"/>
      <p:regular r:id="rId70"/>
      <p:bold r:id="rId71"/>
      <p:italic r:id="rId72"/>
      <p:boldItalic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4DB"/>
    <a:srgbClr val="A65154"/>
    <a:srgbClr val="51828A"/>
    <a:srgbClr val="D84B47"/>
    <a:srgbClr val="FFFFFF"/>
    <a:srgbClr val="A3D8AE"/>
    <a:srgbClr val="F0F2DC"/>
    <a:srgbClr val="84E570"/>
    <a:srgbClr val="887869"/>
    <a:srgbClr val="694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203" autoAdjust="0"/>
  </p:normalViewPr>
  <p:slideViewPr>
    <p:cSldViewPr snapToGrid="0" showGuides="1">
      <p:cViewPr varScale="1">
        <p:scale>
          <a:sx n="110" d="100"/>
          <a:sy n="110" d="100"/>
        </p:scale>
        <p:origin x="546" y="96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8FF8D-8069-465B-81F2-E06DA51516B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7BC24-84BE-4864-BF24-15F3C7F5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3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83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60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18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19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5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28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58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53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53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9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67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08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64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74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948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73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58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59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71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324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07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46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63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759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5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954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344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907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133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404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831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53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244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725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645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253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755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316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537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520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458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453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51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120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527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791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442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50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95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083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251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255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59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73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1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0783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960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334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295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691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944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9778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90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47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93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3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8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5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7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1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1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7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7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6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6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1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7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3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0441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641989" y="2131323"/>
            <a:ext cx="6910950" cy="3848669"/>
          </a:xfrm>
          <a:prstGeom prst="roundRect">
            <a:avLst>
              <a:gd name="adj" fmla="val 4633"/>
            </a:avLst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641989" y="1181100"/>
            <a:ext cx="6910950" cy="4307929"/>
          </a:xfrm>
          <a:prstGeom prst="roundRect">
            <a:avLst>
              <a:gd name="adj" fmla="val 4633"/>
            </a:avLst>
          </a:prstGeom>
          <a:solidFill>
            <a:srgbClr val="323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641144" y="5186571"/>
            <a:ext cx="6910950" cy="403109"/>
          </a:xfrm>
          <a:prstGeom prst="roundRect">
            <a:avLst>
              <a:gd name="adj" fmla="val 4633"/>
            </a:avLst>
          </a:prstGeom>
          <a:solidFill>
            <a:srgbClr val="323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848135" y="1947290"/>
            <a:ext cx="6488398" cy="3375759"/>
          </a:xfrm>
          <a:prstGeom prst="roundRect">
            <a:avLst>
              <a:gd name="adj" fmla="val 0"/>
            </a:avLst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848135" y="1475488"/>
            <a:ext cx="6488398" cy="888889"/>
          </a:xfrm>
          <a:prstGeom prst="roundRect">
            <a:avLst>
              <a:gd name="adj" fmla="val 2289"/>
            </a:avLst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38524" y="1786345"/>
            <a:ext cx="283506" cy="283506"/>
          </a:xfrm>
          <a:prstGeom prst="ellipse">
            <a:avLst/>
          </a:prstGeom>
          <a:solidFill>
            <a:srgbClr val="E8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35134" y="5751538"/>
            <a:ext cx="914400" cy="450828"/>
          </a:xfrm>
          <a:prstGeom prst="rect">
            <a:avLst/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30344" y="1568634"/>
            <a:ext cx="4542895" cy="651956"/>
          </a:xfrm>
          <a:prstGeom prst="roundRect">
            <a:avLst>
              <a:gd name="adj" fmla="val 50000"/>
            </a:avLst>
          </a:prstGeom>
          <a:solidFill>
            <a:srgbClr val="E2E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5429342" y="5608818"/>
            <a:ext cx="1325983" cy="736267"/>
          </a:xfrm>
          <a:prstGeom prst="triangle">
            <a:avLst/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730732" y="5746626"/>
            <a:ext cx="342507" cy="89218"/>
          </a:xfrm>
          <a:prstGeom prst="round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942276" y="1314912"/>
            <a:ext cx="2054199" cy="160575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0041665" y="1417998"/>
            <a:ext cx="204280" cy="164363"/>
          </a:xfrm>
          <a:prstGeom prst="roundRect">
            <a:avLst>
              <a:gd name="adj" fmla="val 44570"/>
            </a:avLst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11703994" y="1404271"/>
            <a:ext cx="204280" cy="164363"/>
          </a:xfrm>
          <a:prstGeom prst="roundRect">
            <a:avLst>
              <a:gd name="adj" fmla="val 44570"/>
            </a:avLst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แฟ้มจัดเก็บ, Scalable เว็กเตอกราฟิก, ไดเรกทอรี png - png แฟ้มจัดเก็บ,  Scalable เว็กเตอกราฟิก, ไดเรกทอรี icon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r="20866"/>
          <a:stretch/>
        </p:blipFill>
        <p:spPr bwMode="auto">
          <a:xfrm>
            <a:off x="10452075" y="318853"/>
            <a:ext cx="1031565" cy="10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นาฬิกา ดาวน์โหลดรูปภาพ (รหัส) 400201085_ขนาด 20 M_รูปแบบรูปภาพ PNG  _th.lovepik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025" y="-43875"/>
            <a:ext cx="2664076" cy="226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 rot="498328">
            <a:off x="10101337" y="2434134"/>
            <a:ext cx="792780" cy="731230"/>
          </a:xfrm>
          <a:prstGeom prst="roundRect">
            <a:avLst>
              <a:gd name="adj" fmla="val 21281"/>
            </a:avLst>
          </a:prstGeom>
          <a:solidFill>
            <a:srgbClr val="C69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 rot="21108038">
            <a:off x="11030685" y="2580329"/>
            <a:ext cx="792780" cy="731230"/>
          </a:xfrm>
          <a:prstGeom prst="roundRect">
            <a:avLst>
              <a:gd name="adj" fmla="val 21281"/>
            </a:avLst>
          </a:prstGeom>
          <a:solidFill>
            <a:srgbClr val="EDD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398018" y="2527534"/>
            <a:ext cx="250689" cy="2506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240400" y="2657975"/>
            <a:ext cx="250689" cy="2506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0516502" y="3456609"/>
            <a:ext cx="792780" cy="731230"/>
          </a:xfrm>
          <a:prstGeom prst="roundRect">
            <a:avLst>
              <a:gd name="adj" fmla="val 21281"/>
            </a:avLst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770467" y="3539255"/>
            <a:ext cx="250689" cy="2506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137062" y="1621649"/>
            <a:ext cx="51201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บทเรียนที่ </a:t>
            </a:r>
            <a:r>
              <a:rPr lang="en-US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74" name="Oval 73"/>
          <p:cNvSpPr/>
          <p:nvPr/>
        </p:nvSpPr>
        <p:spPr>
          <a:xfrm>
            <a:off x="3424290" y="1781310"/>
            <a:ext cx="283506" cy="283506"/>
          </a:xfrm>
          <a:prstGeom prst="ellipse">
            <a:avLst/>
          </a:prstGeom>
          <a:solidFill>
            <a:srgbClr val="84E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811962" y="1781310"/>
            <a:ext cx="283506" cy="283506"/>
          </a:xfrm>
          <a:prstGeom prst="ellipse">
            <a:avLst/>
          </a:prstGeom>
          <a:solidFill>
            <a:srgbClr val="D84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197420" y="2529118"/>
            <a:ext cx="578982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8000" b="1" dirty="0">
                <a:ln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การสร้างฐานข้อมูล</a:t>
            </a:r>
          </a:p>
          <a:p>
            <a:pPr algn="ctr"/>
            <a:r>
              <a:rPr lang="th-TH" sz="8000" b="1" dirty="0">
                <a:ln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และตารางข้อมูล</a:t>
            </a:r>
          </a:p>
        </p:txBody>
      </p:sp>
      <p:sp>
        <p:nvSpPr>
          <p:cNvPr id="23" name="Oval 22"/>
          <p:cNvSpPr/>
          <p:nvPr/>
        </p:nvSpPr>
        <p:spPr>
          <a:xfrm>
            <a:off x="409152" y="6319435"/>
            <a:ext cx="1406769" cy="114644"/>
          </a:xfrm>
          <a:prstGeom prst="ellipse">
            <a:avLst/>
          </a:prstGeom>
          <a:solidFill>
            <a:srgbClr val="F0F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8" descr="การออกแบบไอคอนลำโพงเสียงรอบทิศ, ไอคอน, เสียง, ลําโพงภาพ PNG และ เวกเตอร์  สำหรับการดาวน์โหลดฟร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6"/>
          <a:stretch/>
        </p:blipFill>
        <p:spPr bwMode="auto">
          <a:xfrm>
            <a:off x="107187" y="3274221"/>
            <a:ext cx="2010697" cy="389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5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4" grpId="0" animBg="1"/>
      <p:bldP spid="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9001" y="5627210"/>
            <a:ext cx="510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ตารางที่ผู้ออกแบบฐานข้อมูลได้ทำการออกแบบไว้</a:t>
            </a:r>
            <a:endParaRPr lang="en-US" sz="28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11578" y="350551"/>
            <a:ext cx="391427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38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3621" y="238351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ฟอร์ม 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Forms</a:t>
            </a: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93" y="2110282"/>
            <a:ext cx="8507012" cy="35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42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989" y="2989017"/>
            <a:ext cx="115960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การกรอกข้อมูลลงในตารางโดยตรงอาจทำให้เกิดการสับสนได้ในกรณีที่ฐานข้อมูลประกอบไปด้วยหลาย ๆ ตาราง ฟอร์มจะช่วยให้การกรอกข้อมูลเป็นไปได้ง่ายขึ้น เราสามารถกรอกข้อมูลในฟอร์มเพื่อจัดเก็บไว้ในหลาย ๆ ตารางได้ในคราวเดียวกัน ผู้ออกแบบฐานข้อมูลสามารถสร้างข้อกำหนดให้กับแต่ละฟอร์มเพื่อให้มีการเก็บข้อมูลในรูปแบบที่ถูกต้องได้อีกด้วย ฟอร์มจะช่วยจัดการข้อมูลให้มีความสอดคล้องกันซึ่งเป็นสิ่งจำเป็นสำหรับฐานข้อมูลที่มีประสิทธิภาพ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11578" y="350551"/>
            <a:ext cx="391427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38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3621" y="255767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ฟอร์ม 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Forms</a:t>
            </a: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7560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85146" y="350551"/>
            <a:ext cx="4762826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62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14563" y="260055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การสืบค้น 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Query)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" b="6271"/>
          <a:stretch/>
        </p:blipFill>
        <p:spPr>
          <a:xfrm>
            <a:off x="1813914" y="3622767"/>
            <a:ext cx="8564170" cy="31437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384" y="1865472"/>
            <a:ext cx="11065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การสืบค้นเป็นวิธีการค้นหาและรวบรวมข้อมูลจากตาราง โดยข้อมูลนั้นอาจมาจากตารางเดียวหรือหลายตารางก็ได้ การใช้งาน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จะเป็นการตั้งคำถามไปยังฐานข้อมูลเมื่อสร้าง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ขึ้นใน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หมายถึงเรากำลังกำหนดเงื่อนไขในการค้นหาข้อมูลที่ต้องการทำให้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นั้น มีประสิทธิภาพมากกว่าการค้นหาในตารางโดยตรง การออกแบบ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ที่ดีจะช่วยให้การค้นหาข้อมูลเป็นไปอย่างมีประสิทธิภาพ</a:t>
            </a:r>
          </a:p>
        </p:txBody>
      </p:sp>
    </p:spTree>
    <p:extLst>
      <p:ext uri="{BB962C8B-B14F-4D97-AF65-F5344CB8AC3E}">
        <p14:creationId xmlns:p14="http://schemas.microsoft.com/office/powerpoint/2010/main" val="3475450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85146" y="350551"/>
            <a:ext cx="4762826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62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14563" y="260056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การสืบค้น 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Query)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384" y="1865472"/>
            <a:ext cx="111412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จากรูปเป็นตัวอย่างการใช้งาน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อย่างง่าย โดยกำหนดให้ทำการค้นหาข้อมูลของ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ID, First Name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Student ID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ตัวอย่างการใช้งาน 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อย่างง่าย</a:t>
            </a:r>
          </a:p>
          <a:p>
            <a:pPr algn="ctr"/>
            <a:r>
              <a:rPr 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โดยกำหนดให้ทำการค้นหาข้อมูลของ 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ID, First Name </a:t>
            </a:r>
            <a:r>
              <a:rPr 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Student ID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26" y="2603877"/>
            <a:ext cx="6035530" cy="303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9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85146" y="350551"/>
            <a:ext cx="4762826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62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14563" y="199096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 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Report)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383" y="2090292"/>
            <a:ext cx="111412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รายงานจะช่วยในการนำเสนอข้อมูลออกมาในรูปสิ่งพิมพ์ รายงานจึงมีประโยชน์เนื่องจากช่วยให้การนำเสนอองค์ประกอบของฐานข้อมูลให้อยู่ในรูปแบบที่เข้าใจได้ง่าย สามารถปรับเปลี่ยนลักษณะภายนอกของรายงานให้ดูน่าสนใจได้อีกด้วย 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นั้นสามารถสร้างรายงานจากตารางหรือการสืบค้นใดก็ได้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55" y="3634188"/>
            <a:ext cx="6521885" cy="242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10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85146" y="350551"/>
            <a:ext cx="4762826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62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14563" y="199096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 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Report)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383" y="2035700"/>
            <a:ext cx="111412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โดยสรุปแล้ว วัตถุทั้ง 4 แบบ จะทำงานกับข้อมูลชุดเดียวกัน โดยข้อมูลทั้งหมดจะจัดเก็บไว้ในตารางในขณะที่ฟอร์ม ทำหน้าที่เพิ่มข้อมูลลงในตารางและตรวจสอบข้อมูลที่มีอยู่แล้วรายงานทำหน้าที่แสดงผลของข้อมูลจากตารางและการสืบค้น ซึ่งการสืบค้นทำหน้าที่ค้นหาและวิเคราะห์ข้อมูลที่อยู่ภายในตาราง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30" y="3603894"/>
            <a:ext cx="6427736" cy="305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41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01670" y="350551"/>
            <a:ext cx="8188656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93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9314" y="251349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382" y="1967048"/>
            <a:ext cx="1155288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ในการเรียนรู้การใช้งานโปรแกรมใหม่ ๆ นั้นควรเริ่มจากการศึกษาและทำความคุ้นเคยกับหน้าต่างรวมถึงเครื่องมือของโปรแกรมนั้น ๆ เสียก่อน การใช้งาน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ก็เช่นเดียวกัน ในส่วนนี้จะทำความคุ้นเคยกับสิ่งแวดล้อมต่าง ๆ 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Ribbon, Backstage View, Navigation Pane, Document Tabs bar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Navigation bar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spcBef>
                <a:spcPts val="1200"/>
              </a:spcBef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Ribbon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หรือแถบริบบอน จะประกอบไปด้วยหลาย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ซึ่งแต่ละ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จะมีกลุ่มคำสั่งสำหรับ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นั้น ๆ อยู่ในบาง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เช่น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Forms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Layout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Tools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Tools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นั้นจะปรากฏก็ต่อเมื่อผู้ใช้เรียกใช้งานเครื่องมือที่เกี่ยวข้อง เช่น ฟอร์ม หรือตาราง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เหล่านี้จะเรียกว่า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Contextual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ซึ่งจะมีการไฮไลต์ทำให้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เหล่านี้ต่างจาก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 ๆ</a:t>
            </a:r>
          </a:p>
        </p:txBody>
      </p:sp>
      <p:sp>
        <p:nvSpPr>
          <p:cNvPr id="4" name="Pentagon 3"/>
          <p:cNvSpPr/>
          <p:nvPr/>
        </p:nvSpPr>
        <p:spPr>
          <a:xfrm>
            <a:off x="607215" y="4030283"/>
            <a:ext cx="1620830" cy="627797"/>
          </a:xfrm>
          <a:prstGeom prst="homePlate">
            <a:avLst>
              <a:gd name="adj" fmla="val 39130"/>
            </a:avLst>
          </a:prstGeom>
          <a:solidFill>
            <a:srgbClr val="51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7962" y="4073305"/>
            <a:ext cx="2347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Ribbon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9732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01670" y="350551"/>
            <a:ext cx="8188656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93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9314" y="251349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382" y="1967048"/>
            <a:ext cx="11552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525382" y="2005956"/>
            <a:ext cx="2101756" cy="627797"/>
          </a:xfrm>
          <a:prstGeom prst="homePlate">
            <a:avLst>
              <a:gd name="adj" fmla="val 39130"/>
            </a:avLst>
          </a:prstGeom>
          <a:solidFill>
            <a:srgbClr val="51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5606" y="1947172"/>
            <a:ext cx="2347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Ribbon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83" y="3203799"/>
            <a:ext cx="7602011" cy="1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29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01670" y="350551"/>
            <a:ext cx="8188656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93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9314" y="251348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382" y="2657327"/>
            <a:ext cx="115528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Ribbon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ได้ถูกออกแบบมาให้ใช้งานได้ง่ายและเหมาะสมกับงานที่ทำ แต่หากผู้ใช้มีความรู้สึกว่าขนาดของ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Ribbon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มีเนื้อที่ของหน้าจอมากเกินไปก็สามารถย่อขนาดของ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Ribbon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ลงได้โดย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คลิกที่ลูกศรมุมขวาบนของ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Ribbon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เพื่อย่อขนาดลง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คลิกที่ลูกศรอีกครั้งเพื่อขยายขนาดของ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Ribbon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525382" y="2005956"/>
            <a:ext cx="3479948" cy="627797"/>
          </a:xfrm>
          <a:prstGeom prst="homePlate">
            <a:avLst>
              <a:gd name="adj" fmla="val 39130"/>
            </a:avLst>
          </a:prstGeom>
          <a:solidFill>
            <a:srgbClr val="51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7144" y="2039505"/>
            <a:ext cx="4908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การย่อหรือขยาย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Ribbon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70" y="4511882"/>
            <a:ext cx="7745214" cy="18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>
            <a:off x="525382" y="2005956"/>
            <a:ext cx="3479948" cy="627797"/>
          </a:xfrm>
          <a:prstGeom prst="homePlate">
            <a:avLst>
              <a:gd name="adj" fmla="val 39130"/>
            </a:avLst>
          </a:prstGeom>
          <a:solidFill>
            <a:srgbClr val="51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01670" y="350551"/>
            <a:ext cx="8188656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93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9314" y="242639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382" y="2657327"/>
            <a:ext cx="11552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Quick Access Toolbar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จะอยู่ด้านบนของ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Ribbon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และมีหน้าที่เข้าถึงคำสั่งพื้นฐานไม่ว่าในขณะนั้นจะอยู่ในหน้า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อะไรก็ตาม ค่าเริ่มต้นของ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Quick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access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toolbar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จะประกอบด้วย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Save,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Undo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Repeat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แต่สามารถปรับเปลี่ยนคำสั่งพื้นฐานเหล่านี้ได้โดยการเพิ่มหรือลดคำสั่งที่ต้องการ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144" y="2039505"/>
            <a:ext cx="4908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Quick Access Toolbar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019" y="4042322"/>
            <a:ext cx="7039957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0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977470-5868-B80D-5501-FF4CFB5EDAA6}"/>
              </a:ext>
            </a:extLst>
          </p:cNvPr>
          <p:cNvGrpSpPr/>
          <p:nvPr/>
        </p:nvGrpSpPr>
        <p:grpSpPr>
          <a:xfrm>
            <a:off x="-1" y="4436740"/>
            <a:ext cx="12192001" cy="2421260"/>
            <a:chOff x="-1" y="4436740"/>
            <a:chExt cx="12192001" cy="24212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FA34AEB-F39D-768C-A686-B723C64597DD}"/>
                </a:ext>
              </a:extLst>
            </p:cNvPr>
            <p:cNvSpPr/>
            <p:nvPr/>
          </p:nvSpPr>
          <p:spPr>
            <a:xfrm rot="10800000">
              <a:off x="0" y="4436740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994DCB-0D7E-30D7-3016-4BBE14A4FBEA}"/>
                </a:ext>
              </a:extLst>
            </p:cNvPr>
            <p:cNvSpPr/>
            <p:nvPr/>
          </p:nvSpPr>
          <p:spPr>
            <a:xfrm rot="10800000">
              <a:off x="-1" y="4648200"/>
              <a:ext cx="12192000" cy="2209800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C22323D-840D-096D-BE6C-74B85BEEACF4}"/>
              </a:ext>
            </a:extLst>
          </p:cNvPr>
          <p:cNvGrpSpPr/>
          <p:nvPr/>
        </p:nvGrpSpPr>
        <p:grpSpPr>
          <a:xfrm>
            <a:off x="-1" y="-406400"/>
            <a:ext cx="12192001" cy="1811660"/>
            <a:chOff x="-1" y="0"/>
            <a:chExt cx="12192001" cy="18116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AA0A21-1DC8-5C44-2668-62A56FA2ADE6}"/>
                </a:ext>
              </a:extLst>
            </p:cNvPr>
            <p:cNvSpPr/>
            <p:nvPr/>
          </p:nvSpPr>
          <p:spPr>
            <a:xfrm>
              <a:off x="-1" y="1184102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C835B7-D09C-60F3-8F57-36E153916DC2}"/>
                </a:ext>
              </a:extLst>
            </p:cNvPr>
            <p:cNvSpPr/>
            <p:nvPr/>
          </p:nvSpPr>
          <p:spPr>
            <a:xfrm>
              <a:off x="0" y="0"/>
              <a:ext cx="12192000" cy="1600200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42" y="381821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720512" y="110146"/>
            <a:ext cx="4044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สาระสำคัญ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727988"/>
            <a:ext cx="260386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603862" y="635746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7453" y="1414526"/>
            <a:ext cx="10937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ในการใช้งานระบบฐานข้อมูลให้มีประสิทธิภาพนั้น ผู้ใช้ต้องมีความรู้ความเข้าใจในหลักการทำงานของโปรแกรมจัดการฐานข้อมูลที่ใช้ก่อน ในหน่วยนี้จะศึกษาเกี่ยวกับโปรแกรมจัดการฐานข้อมูล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Access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รวมถึงวิธีการสร้างฐานข้อมูลและตารางข้อมูล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67626" y="3235014"/>
            <a:ext cx="4044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สาระการเรียนรู้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8346" y="4879991"/>
            <a:ext cx="7847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ความรู้เกี่ยวกับโปรแกรมจัดการฐานข้อมูล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การสร้างฐานข้อมูลใน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การสร้างตารางข้อมูลใน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9593953" y="3819789"/>
            <a:ext cx="260386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9423324" y="3727547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586" y="3490638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7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12" dur="2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20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01670" y="350551"/>
            <a:ext cx="8188656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93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9314" y="233931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382" y="2824591"/>
            <a:ext cx="115528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Save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จะใช้สำหรับบันทึกงานที่ทำอยู่ในปัจจุบันเท่านั้น นอกจากนี้คำสั่ง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Undo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จะไม่ยกเลิกการทำงานบางอย่าง เช่น การเพิ่ม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ลงในตาราง ดังนั้นจึงควรให้ความสำคัญกับข้อมูลเมื่อมีการใช้คำสั่ง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Undo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เพื่อให้แน่ใจว่าจะได้ผลตามที่ต้องการ</a:t>
            </a: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Backstage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view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จะให้ทางเลือกที่หลากหลายในการเปิด บันทึก พิมพ์ และตรวจสอบข้อมูลในฐานข้อมูล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backstage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view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นั้นจะมีลักษณะคล้ายกันกับ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Office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Button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Menu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Access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File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Menu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สำหรับ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รุ่นเก่า อย่างไรก็ตามสิ่งที่แตกต่างจากเมนูหลักนั้นก็คือ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Backstage View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จะมีลักษณะแบบเต็มหน้าจอ ทำให้สามารถใช้งานได้ง่ายขึ้น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25382" y="1978925"/>
            <a:ext cx="2651341" cy="67840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9155" y="1881151"/>
            <a:ext cx="1962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! </a:t>
            </a:r>
          </a:p>
        </p:txBody>
      </p:sp>
      <p:sp>
        <p:nvSpPr>
          <p:cNvPr id="14" name="Pentagon 13"/>
          <p:cNvSpPr/>
          <p:nvPr/>
        </p:nvSpPr>
        <p:spPr>
          <a:xfrm>
            <a:off x="525382" y="4230541"/>
            <a:ext cx="2651341" cy="627797"/>
          </a:xfrm>
          <a:prstGeom prst="homePlate">
            <a:avLst>
              <a:gd name="adj" fmla="val 39130"/>
            </a:avLst>
          </a:prstGeom>
          <a:solidFill>
            <a:srgbClr val="51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22678" y="4252051"/>
            <a:ext cx="4908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Backstage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val="1642508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01670" y="350551"/>
            <a:ext cx="8188656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93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9314" y="242639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9613" y="260719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การเรียกใช้งาน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Backstage View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ทำได้โดย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File tab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สามารถเลือกตัวเลือกที่ต้องการใช้งานได้จากทาง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ด้านซ้ายของหน้าจอ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หากต้องการกลับไปยังฐานข้อมูลที่เรากำลังทำงาน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อยู่สามารถทำได้โดยคลิกที่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ใดก็ได้ใน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Ribbon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78" y="2445867"/>
            <a:ext cx="6221978" cy="334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0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01670" y="350551"/>
            <a:ext cx="8188656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93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9314" y="251348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0247" y="3001874"/>
            <a:ext cx="5235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Navigation pane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รายการของวัตถุ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ทั้งหมดที่อยู่ในฐานข้อมูล เพื่อเป็นการง่ายต่อการใช้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 วัตถุจะถูกจัดให้อยู่ในกลุ่มตามรูปแบบของวัตถุ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ผู้ใช้สามารถเปิด เปลี่ยนชื่อ หรือลบวัตถุได้โดยใช้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Navigation Pane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825633" y="2128488"/>
            <a:ext cx="2741815" cy="627797"/>
          </a:xfrm>
          <a:prstGeom prst="homePlate">
            <a:avLst>
              <a:gd name="adj" fmla="val 39130"/>
            </a:avLst>
          </a:prstGeom>
          <a:solidFill>
            <a:srgbClr val="51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53922" y="2171510"/>
            <a:ext cx="4908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Navigation Pane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87" y="1847971"/>
            <a:ext cx="2226080" cy="43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38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01670" y="350551"/>
            <a:ext cx="8188656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93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9314" y="242640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634" y="2331893"/>
            <a:ext cx="108699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ทำได้โดย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คลิกที่ลูกศรมุมขวาบนของ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Navigation Pane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คลิกที่ลูกศรอีกครั้งเพื่อขยาย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Navigation Pane</a:t>
            </a: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โดยปกติแล้ววัตถุใน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Navigation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Pane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จะมีการเรียงตามรูปแบบของวัตถุ เช่น วัตถุที่เป็นตารางจะถูกจัดไว้ใน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กลุ่มเดียวกัน และมีกลุ่มของฟอร์ม การสืบค้น รายงาน เป็นต้น อย่างไรก็ตามผู้ใช้สามารถจัดเรียงวัตถุใน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Navigation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Pane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ให้อยู่ในกลุ่มตามที่ต้องการ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825633" y="2128488"/>
            <a:ext cx="4506221" cy="627797"/>
          </a:xfrm>
          <a:prstGeom prst="homePlate">
            <a:avLst>
              <a:gd name="adj" fmla="val 39130"/>
            </a:avLst>
          </a:prstGeom>
          <a:solidFill>
            <a:srgbClr val="51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41043" y="2145383"/>
            <a:ext cx="576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การย่อ / ขยาย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Navigation Pane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83" y="2138563"/>
            <a:ext cx="2560449" cy="3101166"/>
          </a:xfrm>
          <a:prstGeom prst="rect">
            <a:avLst/>
          </a:prstGeom>
        </p:spPr>
      </p:pic>
      <p:sp>
        <p:nvSpPr>
          <p:cNvPr id="16" name="Pentagon 15"/>
          <p:cNvSpPr/>
          <p:nvPr/>
        </p:nvSpPr>
        <p:spPr>
          <a:xfrm>
            <a:off x="825633" y="4541132"/>
            <a:ext cx="4609252" cy="627797"/>
          </a:xfrm>
          <a:prstGeom prst="homePlate">
            <a:avLst>
              <a:gd name="adj" fmla="val 39130"/>
            </a:avLst>
          </a:prstGeom>
          <a:solidFill>
            <a:srgbClr val="51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41043" y="4540609"/>
            <a:ext cx="576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การเรียงวัตถุใน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Navigation Pane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8436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01670" y="350551"/>
            <a:ext cx="8188656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93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9314" y="251348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7603" y="1520900"/>
            <a:ext cx="77445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คลิกที่ลูกศรทางด้านขวาของคำว่า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All Access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Projects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เลือกรูปแบบของการจัดเรียงตามที่ต้องการโดยรูปแบบการจัดเรียงมีดังนี้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แบบ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Custom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ผู้ใช้จะสามารถจัดวัตถุให้อยู่ในกลุ่มที่ผู้ใช้สร้างขึ้นได้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ตามต้องการ เมื่อทำการเลือกการจัดกลุ่ม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แบบ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Custom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แล้วให้ทำการลากวัตถุไปไว้ในกลุ่มที่ต้องการ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แบบ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Object Type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จะเป็นค่าเริ่มต้นของการจัดกลุ่ม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โดยจะจัดตามรูปแบบของวัตถุ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แบบ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Tables and Related Views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เป็นการจัดกลุ่มฟอร์ม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การสืบค้น และรายงานไว้รวมกับตารางที่วัตถุเหล่านี้เรียกข้อมูลมาใช้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แบบ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Created Date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ModifiedDate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เป็นการเรียงวัตถุตาม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วันที่สร้างหรือวันที่ทำการเปลี่ยนแปลงวัตถุนั้น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408" y="1847971"/>
            <a:ext cx="2505425" cy="446784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88891" y="2958139"/>
            <a:ext cx="180846" cy="18084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93398" y="3808613"/>
            <a:ext cx="180846" cy="18084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88891" y="4213359"/>
            <a:ext cx="180846" cy="18084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88891" y="5092936"/>
            <a:ext cx="180846" cy="18084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688891" y="5942577"/>
            <a:ext cx="180846" cy="18084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81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01670" y="350551"/>
            <a:ext cx="8188656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93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9314" y="277473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841" y="6095830"/>
            <a:ext cx="1155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นอกจากนี้ยังสามารถย่อ / ขยาย ขนาดของกลุ่มที่อยู่ใน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Navigation Pane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ได้โดยการคลิกที่ลูกศรทางด้านขวาของกลุ่มนั้นๆ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50" y="2107432"/>
            <a:ext cx="2453880" cy="38404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26" y="2107432"/>
            <a:ext cx="3178228" cy="373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4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209531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9314" y="225224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การสร้างฐานข้อมูลใน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622" y="2107432"/>
            <a:ext cx="115528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ในแต่ละฐานข้อมูลจะประกอบด้วยวัตถุที่ใช้สำหรับจัดการข้อมูลหลายแบบ โดยฐานข้อมูลอาจจะใช้ฟอร์ม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Forms)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ในการกรอกข้อมูล การสืบค้น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Query)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สำหรับการค้นหาข้อมูล รายงาน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(Reports)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สำหรับการวิเคราะห์และแสดงผลข้อมูล และที่ขาดไม่ได้คือตาราง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Tables)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สำหรับการเก็บข้อมูลในหัวข้อนี้จะศึกษาเกี่ยวกับการเปิดและปิดฐานข้อมูล รวมถึงการเปิด การปิด และบันทึกวัตถุที่สร้างขึ้น</a:t>
            </a: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เมื่อเปิดโปรแกรม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ขึ้นมาแล้วให้คลิกที่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File tab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เพื่อไปยัง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Backstage View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New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จะปรากฏหน้าต่างให้เลือกรูปแบบฐานข้อมูล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Blank Database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เพื่อสร้างฐานข้อมูลเปล่า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64301" y="4121138"/>
            <a:ext cx="391427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38139" y="4227077"/>
            <a:ext cx="389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การสร้างฐานข้อมูลใหม่</a:t>
            </a:r>
          </a:p>
        </p:txBody>
      </p:sp>
      <p:sp>
        <p:nvSpPr>
          <p:cNvPr id="2" name="Oval 1"/>
          <p:cNvSpPr/>
          <p:nvPr/>
        </p:nvSpPr>
        <p:spPr>
          <a:xfrm>
            <a:off x="531095" y="3935282"/>
            <a:ext cx="1066412" cy="10664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สวิตช์รูป png, เวกเตอร์, PSD, และไอคอนสำหรับการดาวน์โหลดฟรี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77" y="379975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27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209531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9314" y="225222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การสร้างฐานข้อมูลใน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6383" y="2086868"/>
            <a:ext cx="391427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16382" y="2193100"/>
            <a:ext cx="389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การสร้างฐานข้อมูลใหม่</a:t>
            </a:r>
          </a:p>
        </p:txBody>
      </p:sp>
      <p:sp>
        <p:nvSpPr>
          <p:cNvPr id="2" name="Oval 1"/>
          <p:cNvSpPr/>
          <p:nvPr/>
        </p:nvSpPr>
        <p:spPr>
          <a:xfrm>
            <a:off x="363177" y="1901012"/>
            <a:ext cx="1066412" cy="10664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สวิตช์รูป png, เวกเตอร์, PSD, และไอคอนสำหรับการดาวน์โหลดฟรี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2" y="177364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17" y="2981946"/>
            <a:ext cx="5954232" cy="328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26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209531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9314" y="207805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การสร้างฐานข้อมูลใน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0924" y="3036518"/>
            <a:ext cx="104749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File tab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เพื่อเข้าไปยัง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Backstage View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จะปรากฏ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Dialog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box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ขึ้นมา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ค้นหาและเลือกฐานข้อมูลที่ต้องการ จากนั้นคลิก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Open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บางครั้งการเปิดฐานข้อมูลที่มีการใช้งานฟังก์ชันบางอย่าง จะมีแถบแจ้งเตือนความปลอดภัยสีเหลืองปรากฏขึ้น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หากแหล่งที่มาของฐานข้อมูลนั้นเชื่อถือได้ให้คลิกที่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Enable content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เพื่อทำการเปิดฐานข้อมูล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73079" y="2169351"/>
            <a:ext cx="4353360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72582" y="2306386"/>
            <a:ext cx="389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การเปิดฐานข้อมูลที่มีอยู่แล้ว</a:t>
            </a:r>
          </a:p>
        </p:txBody>
      </p:sp>
      <p:sp>
        <p:nvSpPr>
          <p:cNvPr id="2" name="Oval 1"/>
          <p:cNvSpPr/>
          <p:nvPr/>
        </p:nvSpPr>
        <p:spPr>
          <a:xfrm>
            <a:off x="539873" y="1983495"/>
            <a:ext cx="1066412" cy="10664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สวิตช์รูป png, เวกเตอร์, PSD, และไอคอนสำหรับการดาวน์โหลดฟรี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184797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542" y="2223910"/>
            <a:ext cx="2838846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74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209531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9314" y="233930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การสร้างฐานข้อมูลใน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3079" y="2701412"/>
            <a:ext cx="11552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ในกรณีที่ผู้ใช้เคยเปิดฐานข้อมูลที่มีอยู่มาก่อนแล้ว ก็สามารถเลือกเปิดฐานข้อมูลที่เคยเปิดได้โดยการเลือกที่รายการ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ฐานข้อมูลล่าสุดหรือคลิกที่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Recent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เพื่อดูรายการฐานข้อมูลที่เคยเปิดแล้วเพิ่มขึ้น	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73079" y="2169351"/>
            <a:ext cx="4353360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72582" y="2314810"/>
            <a:ext cx="389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การเปิดฐานข้อมูลที่มีอยู่แล้ว</a:t>
            </a:r>
          </a:p>
        </p:txBody>
      </p:sp>
      <p:sp>
        <p:nvSpPr>
          <p:cNvPr id="2" name="Oval 1"/>
          <p:cNvSpPr/>
          <p:nvPr/>
        </p:nvSpPr>
        <p:spPr>
          <a:xfrm>
            <a:off x="539873" y="1983495"/>
            <a:ext cx="1066412" cy="10664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สวิตช์รูป png, เวกเตอร์, PSD, และไอคอนสำหรับการดาวน์โหลดฟรี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184797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66" y="4067803"/>
            <a:ext cx="4956665" cy="268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58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050E29-6DA0-AB22-3110-8CF18CEBDBC1}"/>
              </a:ext>
            </a:extLst>
          </p:cNvPr>
          <p:cNvGrpSpPr/>
          <p:nvPr/>
        </p:nvGrpSpPr>
        <p:grpSpPr>
          <a:xfrm>
            <a:off x="-1" y="4436740"/>
            <a:ext cx="12192001" cy="2421260"/>
            <a:chOff x="-1" y="4436740"/>
            <a:chExt cx="12192001" cy="24212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07B4A01-8329-B92D-A49B-EC391925D0A0}"/>
                </a:ext>
              </a:extLst>
            </p:cNvPr>
            <p:cNvSpPr/>
            <p:nvPr/>
          </p:nvSpPr>
          <p:spPr>
            <a:xfrm rot="10800000">
              <a:off x="0" y="4436740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1F63FB-55D1-8423-0272-AC1C72B79662}"/>
                </a:ext>
              </a:extLst>
            </p:cNvPr>
            <p:cNvSpPr/>
            <p:nvPr/>
          </p:nvSpPr>
          <p:spPr>
            <a:xfrm rot="10800000">
              <a:off x="-1" y="4648200"/>
              <a:ext cx="12192000" cy="2209800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A17CBD2-7E3E-112A-9A88-2A788395DA1B}"/>
              </a:ext>
            </a:extLst>
          </p:cNvPr>
          <p:cNvGrpSpPr/>
          <p:nvPr/>
        </p:nvGrpSpPr>
        <p:grpSpPr>
          <a:xfrm>
            <a:off x="-1" y="-406400"/>
            <a:ext cx="12192001" cy="1811660"/>
            <a:chOff x="-1" y="0"/>
            <a:chExt cx="12192001" cy="18116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119B81-FFB5-A6B9-8BC9-091999F7C0D8}"/>
                </a:ext>
              </a:extLst>
            </p:cNvPr>
            <p:cNvSpPr/>
            <p:nvPr/>
          </p:nvSpPr>
          <p:spPr>
            <a:xfrm>
              <a:off x="-1" y="1184102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F8F254-968E-E688-6262-EB6604D50F71}"/>
                </a:ext>
              </a:extLst>
            </p:cNvPr>
            <p:cNvSpPr/>
            <p:nvPr/>
          </p:nvSpPr>
          <p:spPr>
            <a:xfrm>
              <a:off x="0" y="0"/>
              <a:ext cx="12192000" cy="1600200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812" y="385454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568634" y="181031"/>
            <a:ext cx="4044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สมรรถนะประจำบทเรียน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Straight Connector 10"/>
          <p:cNvCxnSpPr>
            <a:cxnSpLocks/>
            <a:endCxn id="7" idx="2"/>
          </p:cNvCxnSpPr>
          <p:nvPr/>
        </p:nvCxnSpPr>
        <p:spPr>
          <a:xfrm>
            <a:off x="0" y="726373"/>
            <a:ext cx="315199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151990" y="634131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38041" y="1528844"/>
            <a:ext cx="6917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แสดงความรู้เกี่ยวกับการใช้งานโปรแกรม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มีทักษะการสร้างฐานข้อมูลและตารางข้อมูลใน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ประยุกต์ใช้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ในการจัดการข้อมูลสำหรับงานต่าง ๆ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67626" y="3277721"/>
            <a:ext cx="4044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จุดประสงค์การเรียนรู้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8832" y="4806096"/>
            <a:ext cx="104328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อธิบายเกี่ยวกับหลักการทำงานและส่วนประกอบของโปรแกรม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เพื่อใช้งานได้อย่างถูกต้อง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ใช้เครื่องมือใน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เพื่อสร้างฐานข้อมูลและกำหนดโครงสร้างได้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มีเจตคติที่ดีในการใช้งานโปรแกรมจัดการฐานข้อมูลอย่างมีประสิทธิภาพและคำนึงถึงความปลอดภัยของข้อมูล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ประยุกต์ใช้ความรู้เรื่องการสร้างตารางข้อมูลเพื่อจัดเก็บข้อมูลอย่างเป็นระบบใน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239906" y="3862496"/>
            <a:ext cx="295790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9147664" y="3762114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53" y="3522369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18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12" dur="2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20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209531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9314" y="225223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การใช้งานวัตถุใน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631" y="1584333"/>
            <a:ext cx="115528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ข้อมูลต่าง ๆ ในฐานข้อมูลจะถูกเก็บไว้ในวัตถุ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จะถือว่าวัตถุแต่ละชนิดแยกออกจากกัน ให้หมายความรวมถึงในการใช้งานวัตถุต้องทำการเปิดหรือบันทึกวัตถุต่าง ๆ ทีละวัตถุ ให้สังเกตว่าในหัวข้อนี้จะไม่มีการบันทึกฐานข้อมูล เนื่องจากผู้ใช้ไม่สามารถบันทึกฐานข้อมูลทั้งหมดในคราวเดียวกันได้สิ่งที่ผู้ใช้สามารถทำได้คือการบันทึกวัตถุทั้งหมดที่อยู่ในฐานข้อมูลทีละวัตถุ	</a:t>
            </a: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เลือกวัตถุที่ต้องการเปิดใน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Navigation Pane</a:t>
            </a:r>
          </a:p>
        </p:txBody>
      </p:sp>
      <p:sp>
        <p:nvSpPr>
          <p:cNvPr id="15" name="Pentagon 14"/>
          <p:cNvSpPr/>
          <p:nvPr/>
        </p:nvSpPr>
        <p:spPr>
          <a:xfrm>
            <a:off x="610195" y="3954716"/>
            <a:ext cx="2197399" cy="627797"/>
          </a:xfrm>
          <a:prstGeom prst="homePlate">
            <a:avLst>
              <a:gd name="adj" fmla="val 39130"/>
            </a:avLst>
          </a:prstGeom>
          <a:solidFill>
            <a:srgbClr val="51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00144" y="4003866"/>
            <a:ext cx="3450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การเปิดวัตถุ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26" y="3702004"/>
            <a:ext cx="2372056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209531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9314" y="216514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การใช้งานวัตถุใน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631" y="1584333"/>
            <a:ext cx="115528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ดับเบิลคลิกวัตถุที่ต้องการเพื่อทำการเปิดวัตถุจะอยู่ในรูป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Document Tabs bar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94" y="3397408"/>
            <a:ext cx="5677254" cy="2771572"/>
          </a:xfrm>
          <a:prstGeom prst="rect">
            <a:avLst/>
          </a:prstGeom>
        </p:spPr>
      </p:pic>
      <p:sp>
        <p:nvSpPr>
          <p:cNvPr id="14" name="Pentagon 13"/>
          <p:cNvSpPr/>
          <p:nvPr/>
        </p:nvSpPr>
        <p:spPr>
          <a:xfrm>
            <a:off x="674589" y="2026961"/>
            <a:ext cx="2197399" cy="627797"/>
          </a:xfrm>
          <a:prstGeom prst="homePlate">
            <a:avLst>
              <a:gd name="adj" fmla="val 39130"/>
            </a:avLst>
          </a:prstGeom>
          <a:solidFill>
            <a:srgbClr val="51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64538" y="2076111"/>
            <a:ext cx="3450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การเปิดวัตถุ</a:t>
            </a:r>
          </a:p>
        </p:txBody>
      </p:sp>
    </p:spTree>
    <p:extLst>
      <p:ext uri="{BB962C8B-B14F-4D97-AF65-F5344CB8AC3E}">
        <p14:creationId xmlns:p14="http://schemas.microsoft.com/office/powerpoint/2010/main" val="1480912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209531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9314" y="277472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การใช้งานวัตถุใน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622" y="604569"/>
            <a:ext cx="115528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โดยปกติแล้ววัตถุที่เปิดล่าสุดจะแสดงอยู่ในหน้าต่างหลัก หากต้องการดูวัตถุอื่นสามารถทำได้โดยคลิก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ของวัตถุที่ต้องการได้ใน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Document Tabs bar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243" y="3468004"/>
            <a:ext cx="7009512" cy="24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88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209531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9314" y="251348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การใช้งานวัตถุใน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631" y="1811660"/>
            <a:ext cx="115528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ในกรณีที่มีการปิดฐานข้อมูล ระบบจะมีการแจ้งเตือนวัตถุที่ยังไม่ได้ทำการบันทึกเช่นเดียวกับโปรแกรม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Office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 ๆ อย่างไรก็ตาม ถือว่าเป็นการป้องกันที่ดีหากต้องการบันทึกวัตถุต่าง ๆ อย่างสมํ่าเสมอเพื่อป้องกันความเสียหายของ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ข้อมูลในกรณีที่เกิดเหตุการณ์ไม่คาดคิดขึ้นกับเครื่องคอมพิวเตอร์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การบันทึกวัตถุใหม่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เลือกวัตถุที่ต้องการจะบันทึกโดยคลิกที่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Document Tabs bar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File tab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เพื่อไปยัง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Navigation Pane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Save</a:t>
            </a:r>
          </a:p>
        </p:txBody>
      </p:sp>
      <p:sp>
        <p:nvSpPr>
          <p:cNvPr id="15" name="Pentagon 14"/>
          <p:cNvSpPr/>
          <p:nvPr/>
        </p:nvSpPr>
        <p:spPr>
          <a:xfrm>
            <a:off x="371956" y="1935274"/>
            <a:ext cx="2358366" cy="627797"/>
          </a:xfrm>
          <a:prstGeom prst="homePlate">
            <a:avLst>
              <a:gd name="adj" fmla="val 39130"/>
            </a:avLst>
          </a:prstGeom>
          <a:solidFill>
            <a:srgbClr val="51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7631" y="1971104"/>
            <a:ext cx="3450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การบันทึกวัตถุ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332" y="3633485"/>
            <a:ext cx="1097197" cy="312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38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209531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9314" y="268765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การใช้งานวัตถุใน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112" y="1521436"/>
            <a:ext cx="106907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การบันทึกวัตถุใหม่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 ในการบันทึกวัตถุครั้งแรกจะต้องตั้งชื่อให้กับวัตถุนั้น เมื่อเลือกชื่อแล้วให้คลิก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OK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เพื่อบันทึก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ในการบันทึกวัตถุที่มีอยู่แล้วสามารถทำได้โดยคลิก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Save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Backstage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View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หรือคลิกที่คำสั่ง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Save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Quick Access Toolbar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34" y="2827847"/>
            <a:ext cx="3061622" cy="1537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39" y="5097584"/>
            <a:ext cx="2630146" cy="176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87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209531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9314" y="251348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การใช้งานวัตถุใน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113" y="1521436"/>
            <a:ext cx="112219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การปิดวัตถุ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เลือกวัตถุที่ต้องการปิดจาก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Document Tabs bar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คลิกที่เครื่องหมาย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ทางด้านขวาสุดของ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Document Tabs bar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ในกรณีที่มีวัตถุที่ยังไม่ได้ทำการบันทึกไว้ ขณะปิดฐานข้อมูลจะมีกล่องข้อความปรากฏขึ้นเพื่อถามความต้องการของผู้ใช้ หากต้องการบันทึกให้คลิก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Yes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แต่หากไม่ต้องการบันทึกให้คลิก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หรือหากไม่ต้องการปิดวัตถุนั้นให้คลิก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Cancel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319" y="3438658"/>
            <a:ext cx="7892472" cy="153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50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209531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9314" y="251348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การใช้งานวัตถุใน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112" y="1521436"/>
            <a:ext cx="106820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การปิดวัตถุ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อีกวิธีหนึ่งในการปิดวัตถุสามารถทำได้โดยการคลิกขวาที่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ของวัตถุที่ผู้ใช้ต้องการปิด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Document Tabs bar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Close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เพื่อปิดวัตถุนั้น หรือเลือก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Close All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เพื่อปิดวัตถุทั้งหมด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35" y="3596989"/>
            <a:ext cx="4225727" cy="230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71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209531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9314" y="233931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การใช้งานวัตถุใน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112" y="1521436"/>
            <a:ext cx="115528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การเปลี่ยนชื่อวัตถุ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ปิดวัตถุที่ต้องการเปลี่ยนชื่อ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คลิกขวาที่วัตถุที่ต้องการเปลี่ยนชื่อใน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Navigation Pane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Rename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 พิมพ์ชื่อที่ต้องการและกดแป้นพิมพ์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891" y="2148994"/>
            <a:ext cx="2648320" cy="2743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66" y="4962537"/>
            <a:ext cx="2534004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52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46046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051" y="2107432"/>
            <a:ext cx="115528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ตาราง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Tables)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ถือเป็นวัตถุ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Object)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ที่สำคัญที่สุดใน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เนื่องจากใช้ในการเก็บข้อมูลทั้งหมด ทำให้ตารางถือเป็นหัวใจสำคัญสำหรับทุกฐานข้อมูล ดังนั้นจึงมีความสำคัญเป็นอย่างมากที่จะต้องมีความเข้าใจในการใช้งานตาราง ในหัวข้อนี้จะศึกษาเกี่ยวกับการเปิดตารางการสร้างและแก้ไข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และปรับปรุงลักษณะของตารางเพื่อให้ง่ายต่อการอ่านข้อมูล</a:t>
            </a: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มีขั้นตอนดังนี้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เปิดโปรแกรม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แล้วไปยัง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Navigation Pane</a:t>
            </a: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29580" y="4244694"/>
            <a:ext cx="3323479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68137" y="4387430"/>
            <a:ext cx="389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การสร้างตารางใหม่</a:t>
            </a:r>
          </a:p>
        </p:txBody>
      </p:sp>
      <p:sp>
        <p:nvSpPr>
          <p:cNvPr id="19" name="Oval 18"/>
          <p:cNvSpPr/>
          <p:nvPr/>
        </p:nvSpPr>
        <p:spPr>
          <a:xfrm>
            <a:off x="496374" y="4058838"/>
            <a:ext cx="1066412" cy="10664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สวิตช์รูป png, เวกเตอร์, PSD, และไอคอนสำหรับการดาวน์โหลดฟรี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6" y="3923314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68" y="4906812"/>
            <a:ext cx="6277851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54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37338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955" y="3263612"/>
            <a:ext cx="115528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คลิกเลือก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Blank database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เพื่อสร้างฐานข้อมูลเปล่า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เมื่อสร้างฐานข้อมูลใหม่ โปรแกรมจะสร้างตารางให้โดยอัตโนมัติ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63007" y="2197200"/>
            <a:ext cx="4353360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36845" y="2303139"/>
            <a:ext cx="3893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การสร้างตารางใหม่</a:t>
            </a:r>
          </a:p>
        </p:txBody>
      </p:sp>
      <p:sp>
        <p:nvSpPr>
          <p:cNvPr id="19" name="Oval 18"/>
          <p:cNvSpPr/>
          <p:nvPr/>
        </p:nvSpPr>
        <p:spPr>
          <a:xfrm>
            <a:off x="429801" y="2011344"/>
            <a:ext cx="1066412" cy="10664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สวิตช์รูป png, เวกเตอร์, PSD, และไอคอนสำหรับการดาวน์โหลดฟรี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7" y="188719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544" y="2976614"/>
            <a:ext cx="1514686" cy="1219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93" y="4354696"/>
            <a:ext cx="4313549" cy="218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6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4025" y="1981901"/>
            <a:ext cx="1144930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1200"/>
              </a:spcAft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การทำงานในปัจจุบันนี้จะประกอบไปด้วยข้อมูลข่าวสารต่าง ๆ มากมาย บางครั้งการจัดเก็บข้อมูลเอาไว้เพียงอย่างเดียวอาจไม่เพียงพอต่อการใช้งาน เนื่องจากอาจจะต้องมีการค้นหาข้อมูล และเลือกใช้ข้อมูลให้ตรงกับความต้องการของผู้ใช้ โปรแกรมจัดการฐานข้อมูลจึงมีบทบาทสำคัญทั้งในการจัดเก็บ ค้นหาและวิเคราะห์ข้อมูลที่มีความสัมพันธ์กัน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Relational Database)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เนื่องจากโปรแกรมจัดการฐานข้อมูล จะสามารถทำความเข้าใจความสัมพันธ์ระหว่างข้อมูลได้ ในหน่วยนี้จะศึกษาเกี่ยวกับโปรแกรมจัดการฐานข้อมูล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รวมถึงวิธีการสร้างฐานข้อมูลและตารางข้อมูล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เนื่องจากโปรแกรมจัดการฐานข้อมูล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มีขนาดที่กะทัดรัดแต่มีประสิทธิภาพในการจัดการข้อมูลที่สูง สามารถจัดการข้อมูลที่มีความซับซ้อนได้ และยังสามารถใช้งานได้ง่ายจึงเป็นโปรแกรมจัดการฐานข้อมูลที่ได้รับความนิยมในปัจจุบัน ในหัวข้อนี้จะศึกษาเกี่ยวกับส่วนประกอบของฐานข้อมูลที่ใช้ใน </a:t>
            </a:r>
            <a:r>
              <a:rPr lang="en-US" sz="2800" spc="-8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r>
              <a:rPr lang="th-TH" sz="2800" spc="-8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ฐานข้อมูลที่ใช้ใน </a:t>
            </a:r>
            <a:r>
              <a:rPr lang="en-US" sz="2800" spc="-8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r>
              <a:rPr lang="th-TH" sz="2800" spc="-8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ประกอบด้วยวัตถุ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Objects)</a:t>
            </a:r>
            <a:r>
              <a:rPr lang="en-US" sz="28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8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 คือ ตาราง </a:t>
            </a:r>
            <a:r>
              <a:rPr lang="en-US" sz="28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(Tables)</a:t>
            </a:r>
            <a:r>
              <a:rPr lang="th-TH" sz="28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ฟอร์ม (</a:t>
            </a:r>
            <a:r>
              <a:rPr lang="en-US" sz="28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Form)</a:t>
            </a:r>
            <a:r>
              <a:rPr lang="th-TH" sz="28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การสืบค้น (</a:t>
            </a:r>
            <a:r>
              <a:rPr lang="en-US" sz="28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Query)</a:t>
            </a:r>
            <a:r>
              <a:rPr lang="th-TH" sz="28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และรายงาน (</a:t>
            </a:r>
            <a:r>
              <a:rPr lang="en-US" sz="28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Reports)</a:t>
            </a:r>
            <a:endParaRPr lang="th-TH" sz="2800" spc="-7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359270" y="134839"/>
            <a:ext cx="8336268" cy="133052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22" y="14184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780144" y="140130"/>
            <a:ext cx="9494519" cy="13823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ความรู้เกี่ยวกับโปรแกรมจัดการฐานข้อมูล </a:t>
            </a:r>
          </a:p>
          <a:p>
            <a:pPr algn="ctr">
              <a:lnSpc>
                <a:spcPts val="5000"/>
              </a:lnSpc>
            </a:pP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48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4016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28630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955" y="3263612"/>
            <a:ext cx="115528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 เมื่อทำการบันทึกตารางจะสามารถตั้งชื่อตารางใหม่ได้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ในกรณีที่ต้องการเพิ่มตารางใหม่ลงในฐานข้อมูลเดิม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สามารถทำได้โดยคลิกที่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ซึ่งอยู่ใน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Create tab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Tables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63007" y="2197200"/>
            <a:ext cx="4353360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36845" y="2303139"/>
            <a:ext cx="3893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การสร้างตารางใหม่</a:t>
            </a:r>
          </a:p>
        </p:txBody>
      </p:sp>
      <p:sp>
        <p:nvSpPr>
          <p:cNvPr id="19" name="Oval 18"/>
          <p:cNvSpPr/>
          <p:nvPr/>
        </p:nvSpPr>
        <p:spPr>
          <a:xfrm>
            <a:off x="429801" y="2011344"/>
            <a:ext cx="1066412" cy="10664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สวิตช์รูป png, เวกเตอร์, PSD, และไอคอนสำหรับการดาวน์โหลดฟรี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7" y="188719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092" y="2976614"/>
            <a:ext cx="2972215" cy="1467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13" y="4877411"/>
            <a:ext cx="2486372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23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19921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956" y="3263612"/>
            <a:ext cx="59156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เปิดฐานข้อมูลและเข้าไปที่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Navigation Pane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เลือกตารางที่ต้องการเปิดจาก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Navigation Pane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ดับเบิลคลิกที่ชื่อตารางซึ่งจะเป็นการเปิดตาราง 	   โดยตารางที่เปิดจะปรากฏเป็น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Document Tabs bar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63007" y="2197200"/>
            <a:ext cx="3853692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36845" y="2303139"/>
            <a:ext cx="389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การเปิดตารางที่มีอยู่แล้ว</a:t>
            </a:r>
          </a:p>
        </p:txBody>
      </p:sp>
      <p:sp>
        <p:nvSpPr>
          <p:cNvPr id="19" name="Oval 18"/>
          <p:cNvSpPr/>
          <p:nvPr/>
        </p:nvSpPr>
        <p:spPr>
          <a:xfrm>
            <a:off x="429801" y="2011344"/>
            <a:ext cx="1066412" cy="10664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สวิตช์รูป png, เวกเตอร์, PSD, และไอคอนสำหรับการดาวน์โหลดฟรี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7" y="188719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63" y="3318174"/>
            <a:ext cx="5556043" cy="215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684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19921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955" y="3263612"/>
            <a:ext cx="1155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เปิดตารางแล้วคลิกที่คำว่า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Click to Add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บริเวณด้านบนของตาราง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63006" y="2197200"/>
            <a:ext cx="4471879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36845" y="2303139"/>
            <a:ext cx="460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ใหม่ลงในตาราง</a:t>
            </a:r>
          </a:p>
        </p:txBody>
      </p:sp>
      <p:sp>
        <p:nvSpPr>
          <p:cNvPr id="19" name="Oval 18"/>
          <p:cNvSpPr/>
          <p:nvPr/>
        </p:nvSpPr>
        <p:spPr>
          <a:xfrm>
            <a:off x="429801" y="2011344"/>
            <a:ext cx="1066412" cy="10664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สวิตช์รูป png, เวกเตอร์, PSD, และไอคอนสำหรับการดาวน์โหลดฟรี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7" y="188719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31" y="3972688"/>
            <a:ext cx="6344535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445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02504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439" y="3133720"/>
            <a:ext cx="115528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เลือกรูปแบบข้อมูลของ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จากเมนูที่ปรากฏ โดยมีรายละเอียดดังนี้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Text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เป็นค่าเริ่มต้น ใช้สำหรับข้อมูลที่เป็นตัวอักษรหรือตัวเลขที่ไม่ได้ใช้ในการคำนวณ เช่น รหัสไปรษณีย์ หรือหมายเลขโทรศัพท์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Number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ใช้สำหรับข้อมูลที่เป็นตัวเลขที่ต้องการการคำนวณ เช่น ปริมาณของสินค้าหรือราคาต่อหน่วย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Currency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ใช้สำหรับข้อมูลตัวเลขที่เป็นสกุลเงินต่างๆ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Date &amp; Time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ใช้สำหรับข้อมูลวันและเวลา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Yes / No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ใช้สำหรับข้อมูลที่เป็นตัวเลือกใช่ / ไม่ใช่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Memo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เหมาะสำหรับข้อมูลที่มีตัวอักษรเป็นจำนวนมาก เช่น รายละเอียดของสินค้า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63007" y="2197200"/>
            <a:ext cx="4459000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36845" y="2303139"/>
            <a:ext cx="460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ใหม่ลงในตาราง</a:t>
            </a:r>
          </a:p>
        </p:txBody>
      </p:sp>
      <p:sp>
        <p:nvSpPr>
          <p:cNvPr id="16" name="Oval 15"/>
          <p:cNvSpPr/>
          <p:nvPr/>
        </p:nvSpPr>
        <p:spPr>
          <a:xfrm>
            <a:off x="429801" y="2011344"/>
            <a:ext cx="1066412" cy="10664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สวิตช์รูป png, เวกเตอร์, PSD, และไอคอนสำหรับการดาวน์โหลดฟรี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7" y="188719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1191122" y="3712738"/>
            <a:ext cx="180846" cy="18084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91122" y="4549024"/>
            <a:ext cx="180846" cy="18084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91122" y="4993185"/>
            <a:ext cx="180846" cy="18084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91122" y="5402772"/>
            <a:ext cx="180846" cy="18084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91122" y="5831357"/>
            <a:ext cx="180846" cy="18084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191122" y="6263729"/>
            <a:ext cx="180846" cy="18084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91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37335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439" y="3146599"/>
            <a:ext cx="11552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Attachment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ใช้สำหรับข้อมูลที่ต้องการแนบเอกสารอื่น ๆ เช่น รูปภาพ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Hyperlink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ใช้สำหรับข้อมูลที่เชื่อมต่อไปยังเว็บไซต์อื่น ๆ หรือ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e-mail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63007" y="2197200"/>
            <a:ext cx="4497636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36845" y="2303139"/>
            <a:ext cx="460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ใหม่ลงในตาราง</a:t>
            </a:r>
          </a:p>
        </p:txBody>
      </p:sp>
      <p:sp>
        <p:nvSpPr>
          <p:cNvPr id="16" name="Oval 15"/>
          <p:cNvSpPr/>
          <p:nvPr/>
        </p:nvSpPr>
        <p:spPr>
          <a:xfrm>
            <a:off x="429801" y="2011344"/>
            <a:ext cx="1066412" cy="10664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สวิตช์รูป png, เวกเตอร์, PSD, และไอคอนสำหรับการดาวน์โหลดฟรี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7" y="188719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1216880" y="3712738"/>
            <a:ext cx="180846" cy="18084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16880" y="4156899"/>
            <a:ext cx="180846" cy="18084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881" y="2713770"/>
            <a:ext cx="2197159" cy="398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309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28629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801" y="3101538"/>
            <a:ext cx="11552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การสำรวจ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ในตารางสามารถทำได้โดยกดแป้นพิมพ์ลูกศรขึ้น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 หรือใช้ลูกศรที่อยู่ใน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Navigation bar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ซึ่งอยู่บริเวณด้านล่างของตาราง อีกทั้งยังสามารถค้นหา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ที่อยู่ในตารางปัจจุบันได้จากการค้นหาผ่านทาง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Search box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ซึ่งทำได้โดยการพิมพ์ข้อความที่มีอยู่ใน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ที่ต้องการค้นหาแล้วกด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Enter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63006" y="2197200"/>
            <a:ext cx="4404069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36845" y="2303139"/>
            <a:ext cx="460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การสำรวจข้อมูลภายในตาราง</a:t>
            </a:r>
          </a:p>
        </p:txBody>
      </p:sp>
      <p:sp>
        <p:nvSpPr>
          <p:cNvPr id="16" name="Oval 15"/>
          <p:cNvSpPr/>
          <p:nvPr/>
        </p:nvSpPr>
        <p:spPr>
          <a:xfrm>
            <a:off x="429801" y="2011344"/>
            <a:ext cx="1066412" cy="10664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สวิตช์รูป png, เวกเตอร์, PSD, และไอคอนสำหรับการดาวน์โหลดฟรี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7" y="188719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13" y="4565291"/>
            <a:ext cx="3666220" cy="20642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67075" y="4474039"/>
            <a:ext cx="66159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ในทำนองเดียวกัน การสำรวจข้อมูลระหว่าง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ทำได้โดยการใช้แป้นพิมพ์ลูกศร ซ้าย –ขวาการกรอกข้อมูลลงในตารางของ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นั้นจะมีความคล้ายคลึงกับการกรอกข้อมูลใน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Excel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ซึ่งในการใช้งาน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นั้นจะต้องทำการกรอกข้อมูลลงใน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Cell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</a:t>
            </a:r>
          </a:p>
        </p:txBody>
      </p:sp>
    </p:spTree>
    <p:extLst>
      <p:ext uri="{BB962C8B-B14F-4D97-AF65-F5344CB8AC3E}">
        <p14:creationId xmlns:p14="http://schemas.microsoft.com/office/powerpoint/2010/main" val="2368243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19921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439" y="2784302"/>
            <a:ext cx="115528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สามารถทำได้ 3 วิธี 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ไปยัง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Home tab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และกลุ่ม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คลิกที่คำสั่ง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New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คลิกที่ปุ่ม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New 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ซึ่งอยู่บน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Navigation bar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บริเวณด้านล่างของหน้าต่าง</a:t>
            </a:r>
          </a:p>
        </p:txBody>
      </p:sp>
      <p:sp>
        <p:nvSpPr>
          <p:cNvPr id="17" name="Pentagon 16"/>
          <p:cNvSpPr/>
          <p:nvPr/>
        </p:nvSpPr>
        <p:spPr>
          <a:xfrm>
            <a:off x="371955" y="1935274"/>
            <a:ext cx="3053825" cy="627797"/>
          </a:xfrm>
          <a:prstGeom prst="homePlate">
            <a:avLst>
              <a:gd name="adj" fmla="val 39130"/>
            </a:avLst>
          </a:prstGeom>
          <a:solidFill>
            <a:srgbClr val="51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7631" y="1971104"/>
            <a:ext cx="3450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ใหม่</a:t>
            </a:r>
          </a:p>
        </p:txBody>
      </p:sp>
      <p:sp>
        <p:nvSpPr>
          <p:cNvPr id="20" name="Oval 19"/>
          <p:cNvSpPr/>
          <p:nvPr/>
        </p:nvSpPr>
        <p:spPr>
          <a:xfrm>
            <a:off x="1242637" y="3354867"/>
            <a:ext cx="180846" cy="180846"/>
          </a:xfrm>
          <a:prstGeom prst="ellipse">
            <a:avLst/>
          </a:prstGeom>
          <a:solidFill>
            <a:srgbClr val="B5C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207" y="3737972"/>
            <a:ext cx="3829584" cy="114316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242637" y="5039853"/>
            <a:ext cx="180846" cy="180846"/>
          </a:xfrm>
          <a:prstGeom prst="ellipse">
            <a:avLst/>
          </a:prstGeom>
          <a:solidFill>
            <a:srgbClr val="B5C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80" y="5649189"/>
            <a:ext cx="5894369" cy="68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186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11212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439" y="2784302"/>
            <a:ext cx="115528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สามารถทำได้ 3 วิธี 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พิมพ์ลงในแถวที่อยู่ถัดจาก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สุดท้ายในตาราง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!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ในการเพิ่ม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ใหม่นั้นข้อมูลที่เพิ่มลงไปจะต้องมีรูปแบบ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Type)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ตรงกับรูปแบบของ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ที่กำหนดไว้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371955" y="1935274"/>
            <a:ext cx="3053825" cy="627797"/>
          </a:xfrm>
          <a:prstGeom prst="homePlate">
            <a:avLst>
              <a:gd name="adj" fmla="val 39130"/>
            </a:avLst>
          </a:prstGeom>
          <a:solidFill>
            <a:srgbClr val="51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7631" y="1971104"/>
            <a:ext cx="3450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ใหม่</a:t>
            </a:r>
          </a:p>
        </p:txBody>
      </p:sp>
      <p:sp>
        <p:nvSpPr>
          <p:cNvPr id="20" name="Oval 19"/>
          <p:cNvSpPr/>
          <p:nvPr/>
        </p:nvSpPr>
        <p:spPr>
          <a:xfrm>
            <a:off x="1242637" y="3354867"/>
            <a:ext cx="180846" cy="180846"/>
          </a:xfrm>
          <a:prstGeom prst="ellipse">
            <a:avLst/>
          </a:prstGeom>
          <a:solidFill>
            <a:srgbClr val="B5C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284" y="3787976"/>
            <a:ext cx="3362794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903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37338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439" y="2784302"/>
            <a:ext cx="1155288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Home tab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และไปยังกลุ่ม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Records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คลิกที่คำสั่ง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Save</a:t>
            </a: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ควรทำการบันทึก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ทุกครั้งก่อนที่จะปิดตาราง เนื่องจาก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จะไม่แจ้งเตือนให้ทำการบันทึก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เมื่อปิดตาราง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371955" y="1935274"/>
            <a:ext cx="3053825" cy="627797"/>
          </a:xfrm>
          <a:prstGeom prst="homePlate">
            <a:avLst>
              <a:gd name="adj" fmla="val 39130"/>
            </a:avLst>
          </a:prstGeom>
          <a:solidFill>
            <a:srgbClr val="51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7631" y="1971104"/>
            <a:ext cx="3450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996" y="3874851"/>
            <a:ext cx="5477639" cy="11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785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11212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439" y="2708932"/>
            <a:ext cx="115528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การแก้ไข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สามารถทำได้โดยการเลือก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และพิมพ์ข้อมูลที่ต้องการแก้ไข อย่างไรก็ตาม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ยังสามารถค้นหาและแทนที่คำที่ผู้ใช้ต้องการลงในหลาย ๆ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ได้ในเวลาเดียวกัน และยังสามารถลบ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ทั้งหมดได้อีกด้วย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นอกจากนี้ยังสามารถใช้คำสั่ง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Find and Replace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ในการค้นหาคำหรือประโยคหนึ่ง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และแทนที่ด้วยคำหรือประโยคใหม่ได้ ซึ่งวิธีการมีดังนี้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ไปยังกลุ่ม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Home tab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คลิกเลือกคำสั่ง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Replace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จะปรากฏกล่องข้อความ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Find and Replace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ขึ้นมา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371956" y="1935274"/>
            <a:ext cx="2203820" cy="627797"/>
          </a:xfrm>
          <a:prstGeom prst="homePlate">
            <a:avLst>
              <a:gd name="adj" fmla="val 39130"/>
            </a:avLst>
          </a:prstGeom>
          <a:solidFill>
            <a:srgbClr val="51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2329" y="1957521"/>
            <a:ext cx="3450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การแก้ไข</a:t>
            </a:r>
          </a:p>
        </p:txBody>
      </p:sp>
      <p:sp>
        <p:nvSpPr>
          <p:cNvPr id="14" name="Pentagon 13"/>
          <p:cNvSpPr/>
          <p:nvPr/>
        </p:nvSpPr>
        <p:spPr>
          <a:xfrm>
            <a:off x="371955" y="4148294"/>
            <a:ext cx="3543222" cy="627797"/>
          </a:xfrm>
          <a:prstGeom prst="homePlate">
            <a:avLst>
              <a:gd name="adj" fmla="val 39130"/>
            </a:avLst>
          </a:prstGeom>
          <a:solidFill>
            <a:srgbClr val="51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2328" y="4170541"/>
            <a:ext cx="3450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การแทนที่คำใน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726" y="5105289"/>
            <a:ext cx="1895740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1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7671" y="1952323"/>
            <a:ext cx="11374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การเก็บรวบรวมรายการของข้อมูลที่มีความเกี่ยวข้องกัน ซึ่งใน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Access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นั้นจะมีการจัดเก็บข้อมูลเหล่านี้ไว้ในตาราง ทำให้ตารางมีความสำคัญเป็นอย่างมากกับฐานข้อมูล ข้อมูลในตารางจะมีการจัดเรียงตามหลัก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Column)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ในแนวตั้ง และแถว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Row)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ในแนวนอน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11578" y="350551"/>
            <a:ext cx="391427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38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3621" y="255767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 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</a:t>
            </a: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98" y="3477981"/>
            <a:ext cx="8792802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7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37338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555" y="1950751"/>
            <a:ext cx="115528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คลิกที่กล่อง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Find What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และพิมพ์ข้อความที่ต้องการค้นหา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คลิกที่กล่อง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Replace With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และพิมพ์ข้อความที่ต้องการให้แทนที่ข้อความเดิม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71955" y="2081135"/>
            <a:ext cx="3543222" cy="627797"/>
          </a:xfrm>
          <a:prstGeom prst="homePlate">
            <a:avLst>
              <a:gd name="adj" fmla="val 39130"/>
            </a:avLst>
          </a:prstGeom>
          <a:solidFill>
            <a:srgbClr val="51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2328" y="2103382"/>
            <a:ext cx="3450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การแทนที่คำใน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20" y="3429184"/>
            <a:ext cx="4541908" cy="208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989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19921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555" y="1950751"/>
            <a:ext cx="115528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เลือกพื้นที่ที่ต้องการค้นหาได้จากกล่อง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Look In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โดยจะแบ่งเป็น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  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Current 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จะเป็นการค้นหาใน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ที่เลือกไว้เท่านั้น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    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Current document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จะเป็นการค้นหาทั้งตาราง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71955" y="2081135"/>
            <a:ext cx="3543222" cy="627797"/>
          </a:xfrm>
          <a:prstGeom prst="homePlate">
            <a:avLst>
              <a:gd name="adj" fmla="val 39130"/>
            </a:avLst>
          </a:prstGeom>
          <a:solidFill>
            <a:srgbClr val="51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2328" y="2103382"/>
            <a:ext cx="3450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การแทนที่คำใน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03418" y="3387013"/>
            <a:ext cx="180846" cy="180846"/>
          </a:xfrm>
          <a:prstGeom prst="ellipse">
            <a:avLst/>
          </a:prstGeom>
          <a:solidFill>
            <a:srgbClr val="B5C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03418" y="3826864"/>
            <a:ext cx="180846" cy="180846"/>
          </a:xfrm>
          <a:prstGeom prst="ellipse">
            <a:avLst/>
          </a:prstGeom>
          <a:solidFill>
            <a:srgbClr val="B5C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16" y="4172756"/>
            <a:ext cx="5658161" cy="241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08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28631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556" y="1886356"/>
            <a:ext cx="110973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เลือกความละเอียดของการค้นหาได้จากกล่อง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Match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โดยจะแบ่งเป็น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Any Part of 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จะเป็นการค้นหา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Cell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ที่มีบางส่วนข้อความที่ต้องการค้นหาโดยข้อความ		จะอยู่ตำแหน่งใดก็ได้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Whole 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จะเป็นการค้นหาเฉพาะข้อความที่เหมือนกับข้อความที่ต้องการเท่านั้น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Start of 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จะเป็นการค้นหาข้อความที่ขึ้นต้นด้วยคำที่ต้องการ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71955" y="2081135"/>
            <a:ext cx="3543222" cy="627797"/>
          </a:xfrm>
          <a:prstGeom prst="homePlate">
            <a:avLst>
              <a:gd name="adj" fmla="val 39130"/>
            </a:avLst>
          </a:prstGeom>
          <a:solidFill>
            <a:srgbClr val="51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2328" y="2103382"/>
            <a:ext cx="3450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การแทนที่คำใน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03418" y="3309739"/>
            <a:ext cx="180846" cy="180846"/>
          </a:xfrm>
          <a:prstGeom prst="ellipse">
            <a:avLst/>
          </a:prstGeom>
          <a:solidFill>
            <a:srgbClr val="B5C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03418" y="4135604"/>
            <a:ext cx="180846" cy="180846"/>
          </a:xfrm>
          <a:prstGeom prst="ellipse">
            <a:avLst/>
          </a:prstGeom>
          <a:solidFill>
            <a:srgbClr val="B5C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14205" y="4558812"/>
            <a:ext cx="180846" cy="180846"/>
          </a:xfrm>
          <a:prstGeom prst="ellipse">
            <a:avLst/>
          </a:prstGeom>
          <a:solidFill>
            <a:srgbClr val="B5C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42" y="4993201"/>
            <a:ext cx="4140742" cy="17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321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28630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439" y="2784302"/>
            <a:ext cx="1155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Find Next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เพื่อค้นหาข้อความ โดยข้อความที่ตรงกับเงื่อนไขในการค้นหาจะมีไฮไลต์สีดำอยู่รอบข้อความ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71955" y="2081135"/>
            <a:ext cx="3543222" cy="627797"/>
          </a:xfrm>
          <a:prstGeom prst="homePlate">
            <a:avLst>
              <a:gd name="adj" fmla="val 39130"/>
            </a:avLst>
          </a:prstGeom>
          <a:solidFill>
            <a:srgbClr val="51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2328" y="2103382"/>
            <a:ext cx="3450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การแทนที่คำใน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85" y="3307522"/>
            <a:ext cx="7071828" cy="324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311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37338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439" y="2827847"/>
            <a:ext cx="64958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 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Replace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เพื่อแทนที่ข้อความเดิมด้วยข้อความใหม่</a:t>
            </a:r>
          </a:p>
          <a:p>
            <a:pPr>
              <a:spcBef>
                <a:spcPts val="2400"/>
              </a:spcBef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สามารถใช้คำสั่ง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Replace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All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ในการแทนที่ข้อความ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ที่ตรงกับเงื่อนไขในการค้นหาทั้งหมดได้แต่ต้องแน่ใจว่าข้อความ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ที่ผู้ใช้ต้องการเปลี่ยนทั้งหมดนั้นมีความถูกต้อง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71955" y="2081135"/>
            <a:ext cx="3543222" cy="627797"/>
          </a:xfrm>
          <a:prstGeom prst="homePlate">
            <a:avLst>
              <a:gd name="adj" fmla="val 39130"/>
            </a:avLst>
          </a:prstGeom>
          <a:solidFill>
            <a:srgbClr val="51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2328" y="2103382"/>
            <a:ext cx="3450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การแทนที่คำใน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47" y="2879260"/>
            <a:ext cx="4850267" cy="23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737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37338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955" y="1950751"/>
            <a:ext cx="1155288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การลบ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มีขั้นตอนดังนี้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ที่ต้องการลบโดยคลิกที่ขอบทางด้านซ้ายของ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Home tab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และไปที่กลุ่ม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คลิกที่คำสั่ง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Delete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จะเป็นการลบ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ในการลบ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ID Number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จะไม่มีการเปลี่ยนแปลง ตัวอย่างเช่น หากลบ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3 ในตารางออกไป ลำดับของ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ที่เหลือจะเป็น 1, 2, 4, 5, …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25" y="2904858"/>
            <a:ext cx="5430748" cy="1168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88" y="4408522"/>
            <a:ext cx="2143424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160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963006" y="2197200"/>
            <a:ext cx="5064307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9801" y="2011344"/>
            <a:ext cx="1066412" cy="10664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37338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671" y="3180296"/>
            <a:ext cx="1206972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นั้นจะมีวิธีการเปลี่ยนรูปลักษณ์ภายนอกของตารางให้น่าสนใจและอ่านข้อมูลได้ง่าย</a:t>
            </a:r>
          </a:p>
          <a:p>
            <a:pPr>
              <a:spcAft>
                <a:spcPts val="600"/>
              </a:spcAft>
            </a:pPr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ตัวอย่าง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เช่น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การเปลี่ยนขนาด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ทำได้โดย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1. เลื่อนเมาส์ไปที่เส้นขอบทางด้านขวาของชื่อ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6845" y="2303139"/>
            <a:ext cx="460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การเปลี่ยนลักษณะภายนอกของตาราง</a:t>
            </a:r>
          </a:p>
        </p:txBody>
      </p:sp>
      <p:pic>
        <p:nvPicPr>
          <p:cNvPr id="16" name="Picture 2" descr="สวิตช์รูป png, เวกเตอร์, PSD, และไอคอนสำหรับการดาวน์โหลดฟรี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7" y="188719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95" y="4731293"/>
            <a:ext cx="6349714" cy="154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126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963006" y="2197200"/>
            <a:ext cx="5064307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9801" y="2011344"/>
            <a:ext cx="1066412" cy="10664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11212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671" y="3180296"/>
            <a:ext cx="12069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คลิกและลากเมาส์ไปทางขวาเพื่อขยายและไปทางซ้ายเพื่อย่อขนาดของ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6845" y="2303139"/>
            <a:ext cx="460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การเปลี่ยนลักษณะภายนอกของตาราง</a:t>
            </a:r>
          </a:p>
        </p:txBody>
      </p:sp>
      <p:pic>
        <p:nvPicPr>
          <p:cNvPr id="16" name="Picture 2" descr="สวิตช์รูป png, เวกเตอร์, PSD, และไอคอนสำหรับการดาวน์โหลดฟรี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7" y="188719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183" y="4017390"/>
            <a:ext cx="7020413" cy="169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340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963006" y="2197200"/>
            <a:ext cx="5064307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9801" y="2011344"/>
            <a:ext cx="1066412" cy="10664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19919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671" y="3180296"/>
            <a:ext cx="12069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ปล่อยเมาส์และขนาดของ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จะมีการเปลี่ยนแปลง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6845" y="2303139"/>
            <a:ext cx="460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การเปลี่ยนลักษณะภายนอกของตาราง</a:t>
            </a:r>
          </a:p>
        </p:txBody>
      </p:sp>
      <p:pic>
        <p:nvPicPr>
          <p:cNvPr id="16" name="Picture 2" descr="สวิตช์รูป png, เวกเตอร์, PSD, และไอคอนสำหรับการดาวน์โหลดฟรี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7" y="188719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78" y="3806056"/>
            <a:ext cx="7383642" cy="16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369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28630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39" y="1981342"/>
            <a:ext cx="12069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การเปลี่ยนขนาดของแถว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Row)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เลื่อนเมาส์ไปที่เส้นขอบด้านล่างบริเวณพื้นที่สีเทาที่อยู่ทางด้านซ้ายของแถว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คลิกและลากเมาส์ลงเพื่อขยายและขึ้นเพื่อย่อขนาดของแถว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93" y="2862385"/>
            <a:ext cx="6258272" cy="1347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93" y="5090695"/>
            <a:ext cx="6211167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75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7659" y="1812685"/>
            <a:ext cx="1153235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Row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จะเรียกแทนด้วยระเบียน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Column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จะเรียกแทนด้วยเขตข้อมูล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นั้นจะเป็นมากกว่าหลักของข้อมูล แต่จะเป็นการจัดการข้อมูลตามรูปแบบ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Type)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ของข้อมูล โดยข้อมูลที่อยู่ใน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เดียวกันจะมีรูปแบบเดียวกันนั่นเอง ตัวอย่างเช่น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ทุกข้อมูลที่อยู่ใน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“First Name”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จะเป็นข้อมูลของชื่อ และข้อมูลที่อยู่ใน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“Student ID”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จะเป็นข้อมูลของรหัสนักเรียน เป็นต้น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spcBef>
                <a:spcPts val="600"/>
              </a:spcBef>
            </a:pPr>
            <a:r>
              <a:rPr 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การแทนเขตข้อมูล (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Name)</a:t>
            </a:r>
          </a:p>
          <a:p>
            <a:pPr algn="ctr"/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11578" y="350551"/>
            <a:ext cx="391427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38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3621" y="255767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 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</a:t>
            </a: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9"/>
          <a:stretch/>
        </p:blipFill>
        <p:spPr>
          <a:xfrm>
            <a:off x="1675782" y="4049485"/>
            <a:ext cx="8840434" cy="264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007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19919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39" y="1981342"/>
            <a:ext cx="1206972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การเปลี่ยนขนาดของแถว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Row)</a:t>
            </a:r>
          </a:p>
          <a:p>
            <a:pPr algn="thaiDist">
              <a:spcBef>
                <a:spcPts val="600"/>
              </a:spcBef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ปล่อยเมาส์แล้วขนาดของแถวจะมีการเปลี่ยนแปลง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09" y="3227582"/>
            <a:ext cx="8255380" cy="261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368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37338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801" y="3180296"/>
            <a:ext cx="1123097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หากผู้ใช้มี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ที่ยังไม่ต้องการแก้ไขหรือไม่ต้องการให้ผู้อื่นแก้ไข ก็สามารถซ่อน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นั้นได้โดย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ที่ถูกซ่อน    จะมองไม่เห็นแต่ยังคงเป็นส่วนหนึ่งของฐานข้อมูลอยู่ ข้อมูลที่อยู่ภายใน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ที่ถูกซ่อนยังคงสามารถเข้าถึงได้ผ่านทาง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Forms, 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Reports</a:t>
            </a:r>
          </a:p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การซ่อน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ทำได้ดังนี้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คลิกขวาที่ชื่อ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ที่ต้องการซ่อน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Hide Fields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63007" y="2197200"/>
            <a:ext cx="2926414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9801" y="2011344"/>
            <a:ext cx="1066412" cy="10664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36845" y="2303139"/>
            <a:ext cx="460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การซ่อน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Picture 2" descr="สวิตช์รูป png, เวกเตอร์, PSD, และไอคอนสำหรับการดาวน์โหลดฟรี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7" y="188719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50" y="4147258"/>
            <a:ext cx="3897240" cy="248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789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19921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802" y="2993853"/>
            <a:ext cx="114312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ที่เลือกจะถูกซ่อน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หากต้องการให้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ที่ถูกซ่อนกลับมามองเห็นได้อีกครั้งสามารถทำได้โดยการใช้คำสั่ง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Unhide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โดยคลิกที่ชื่อ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ใดก็ได้แล้วเลือก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Unhide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จากนั้นจะปรากฏกล่องข้อความขึ้น ให้ผู้ใช้ทำเครื่องหมายหน้า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ที่ต้องการให้มองเห็นแล้วคลิก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Close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จะทำให้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ที่ผู้ใช้เลือกปรากฏออกมา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63007" y="2197200"/>
            <a:ext cx="2926414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9801" y="2011344"/>
            <a:ext cx="1066412" cy="10664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36845" y="2303139"/>
            <a:ext cx="460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การซ่อน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Picture 2" descr="สวิตช์รูป png, เวกเตอร์, PSD, และไอคอนสำหรับการดาวน์โหลดฟรี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7" y="188719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34" y="3179096"/>
            <a:ext cx="4543468" cy="19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145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46045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802" y="2993853"/>
            <a:ext cx="11518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สีของแถวในตาราง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โดยปกติแล้วค่าเริ่มต้นของพื้นหลังของทุก ๆ แถวในตารางของ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จะมีสีเข้มกว่าพื้นหลังของตารางทั้งหมด สามารถปรับเปลี่ยนสีของแถวเหล่านี้ได้เพื่อให้ง่ายต่อการอ่านข้อมูล</a:t>
            </a:r>
          </a:p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การเปลี่ยนสีของแถว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สามารถทำได้โดย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ไปที่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Text Formatting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Home tab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Alternate Row Color	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63007" y="2197200"/>
            <a:ext cx="3892328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9801" y="2011344"/>
            <a:ext cx="1066412" cy="10664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36845" y="2303139"/>
            <a:ext cx="460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ตัวเลือกรูปแบบของตาราง</a:t>
            </a:r>
          </a:p>
        </p:txBody>
      </p:sp>
      <p:pic>
        <p:nvPicPr>
          <p:cNvPr id="17" name="Picture 2" descr="สวิตช์รูป png, เวกเตอร์, PSD, และไอคอนสำหรับการดาวน์โหลดฟรี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7" y="188719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88" y="5247129"/>
            <a:ext cx="7696511" cy="140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458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02504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900" y="1981342"/>
            <a:ext cx="11762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การเปลี่ยนสีของแถว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สามารถทำได้โดย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เลือกสีของแถวที่ต้องการหรือเลือก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 Color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หากไม่ต้องการให้แถวมีสี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06" y="2935449"/>
            <a:ext cx="5096586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21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11212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900" y="1981342"/>
            <a:ext cx="117621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การเปลี่ยนสีของแถว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สามารถทำได้โดย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 สีของแถวจะมีการเปลี่ยนแปลง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อีกวิธีหนึ่งในการทำให้การอ่านข้อมูลจากตารางเป็นไปได้ง่ายขึ้น คือ การกำหนดเส้นขอบเพื่อแบ่ง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Cell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ออกให้ชัดเจน โดยปกติแล้วเส้นขอบจะมีอยู่ทุกด้านของ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Cell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แต่สามารถเปลี่ยนสีหรือซ่อนเส้นขอบเหล่านี้ได้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9" y="2995762"/>
            <a:ext cx="5658640" cy="1457528"/>
          </a:xfrm>
          <a:prstGeom prst="rect">
            <a:avLst/>
          </a:prstGeom>
        </p:spPr>
      </p:pic>
      <p:sp>
        <p:nvSpPr>
          <p:cNvPr id="14" name="Pentagon 13"/>
          <p:cNvSpPr/>
          <p:nvPr/>
        </p:nvSpPr>
        <p:spPr>
          <a:xfrm>
            <a:off x="371955" y="4622972"/>
            <a:ext cx="3543222" cy="627797"/>
          </a:xfrm>
          <a:prstGeom prst="homePlate">
            <a:avLst>
              <a:gd name="adj" fmla="val 39130"/>
            </a:avLst>
          </a:prstGeom>
          <a:solidFill>
            <a:srgbClr val="51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2328" y="4645219"/>
            <a:ext cx="3450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การเปลี่ยนเส้นขอบ</a:t>
            </a:r>
          </a:p>
        </p:txBody>
      </p:sp>
    </p:spTree>
    <p:extLst>
      <p:ext uri="{BB962C8B-B14F-4D97-AF65-F5344CB8AC3E}">
        <p14:creationId xmlns:p14="http://schemas.microsoft.com/office/powerpoint/2010/main" val="42779269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19922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955" y="1981342"/>
            <a:ext cx="117621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วิธีการเปลี่ยนเส้นขอบมีดังนี้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ไปที่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Text Formatting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Home tab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Gridlines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เลือกรูปแบบของเส้นขอบที่ต้องการ โดยรูปแบบของเส้นขอบประกอบด้วย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Horizontal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จะมีเส้นขอบอยู่ระหว่างแถว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Vertical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จะมีเส้นขอบอยู่ระหว่างหลัก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Both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จะมีเส้นขอบอยู่รอบ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Cell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None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จะไม่มีเส้นขอบ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2" y="3263306"/>
            <a:ext cx="6983222" cy="110983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704628" y="5132151"/>
            <a:ext cx="180846" cy="180846"/>
          </a:xfrm>
          <a:prstGeom prst="ellipse">
            <a:avLst/>
          </a:prstGeom>
          <a:solidFill>
            <a:srgbClr val="B5C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04628" y="5559952"/>
            <a:ext cx="180846" cy="180846"/>
          </a:xfrm>
          <a:prstGeom prst="ellipse">
            <a:avLst/>
          </a:prstGeom>
          <a:solidFill>
            <a:srgbClr val="B5C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04628" y="5980089"/>
            <a:ext cx="180846" cy="180846"/>
          </a:xfrm>
          <a:prstGeom prst="ellipse">
            <a:avLst/>
          </a:prstGeom>
          <a:solidFill>
            <a:srgbClr val="B5C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04628" y="6390322"/>
            <a:ext cx="180846" cy="180846"/>
          </a:xfrm>
          <a:prstGeom prst="ellipse">
            <a:avLst/>
          </a:prstGeom>
          <a:solidFill>
            <a:srgbClr val="B5C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705" y="4369161"/>
            <a:ext cx="2410161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654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4301" y="350551"/>
            <a:ext cx="1040116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3418" y="211213"/>
            <a:ext cx="986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การสร้างตารางข้อมูลใน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3090" y="3274990"/>
            <a:ext cx="80031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File tab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เพื่อเข้าไปยัง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Backstage View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Close Database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ในกรณีที่มีวัตถุที่ยังไม่ได้ทำการบันทึกไว้ ขณะปิดฐานข้อมูลจะมีกล่องข้อความ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ปรากฏขึ้นเพื่อถามความต้องการของผู้ใช้หากต้องการบันทึกให้คลิก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Yes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ไม่ต้องการบันทึกให้คลิก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หรือหากไม่ต้องการปิดวัตถุนั้นให้คลิก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Cancel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50128" y="2208578"/>
            <a:ext cx="3158233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6922" y="2022722"/>
            <a:ext cx="1066412" cy="10664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สวิตช์รูป png, เวกเตอร์, PSD, และไอคอนสำหรับการดาวน์โหลดฟรี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8" y="1898576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603418" y="2315260"/>
            <a:ext cx="460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การปิดฐานข้อมูล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77" y="2900035"/>
            <a:ext cx="2857754" cy="31405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6593983"/>
            <a:ext cx="12192000" cy="264017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7659" y="1812685"/>
            <a:ext cx="115960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ในทำนองเดียวกัน ระเบียน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ก็จะเป็นมากกว่าแถวของข้อมูล โดยที่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จะหมายถึง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ที่อยู่ในแถวเดียวกันจะเป็นส่วนหนึ่งของ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ในแถวนั้น ๆ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ภาพแสดงระเบียน (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Record)</a:t>
            </a:r>
          </a:p>
          <a:p>
            <a:pPr algn="ctr"/>
            <a:endParaRPr lang="en-US" sz="24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สังเกตได้ว่าใน 1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จะประกอบไปด้วยข้อมูลที่มาจากหลาย ๆ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ซึ่งแต่ละ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สามารถระบุได้ด้วยตัวเลขทางด้านซ้ายมือของแต่ละแถว ตัวเลขเหล่านี้ คือ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ID Number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ID Number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สำหรับแต่ละ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จะใช้อ้างอิงถึงข้อมูลทั้งหมดที่อยู่ใน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 ๆ</a:t>
            </a:r>
            <a:endParaRPr lang="en-US" sz="28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11578" y="350551"/>
            <a:ext cx="391427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38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3621" y="247058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 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</a:t>
            </a: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" b="3418"/>
          <a:stretch/>
        </p:blipFill>
        <p:spPr>
          <a:xfrm>
            <a:off x="2115209" y="3056708"/>
            <a:ext cx="8507012" cy="205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2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3524" y="2107432"/>
            <a:ext cx="115960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1200"/>
              </a:spcAft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Table)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เหมาะสำหรับการเก็บข้อมูลที่มีความสัมพันธ์กันอย่างใกล้ชิด ตัวอย่างเช่น ในการเก็บข้อมูลของร้านอาหารในตาราง ซึ่งฐานข้อมูลประกอบด้วย รายชื่อลูกค้าและรายละเอียดของเบอร์โทรศัพท์ ที่อยู่ และอีเมล เนื่องจากข้อมูลทั้งหมดนี้เป็นรายละเอียดเกี่ยวกับลูกค้า ดังนั้นจึงควรรวมไว้ในตารางเดียวกัน ลูกค้าแต่ละรายจะมี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เฉพาะตัวที่แตกต่างกัน และรูปแบบข้อมูลของลูกค้าจะถูกจัดเก็บไว้ใน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ที่เหมาะสม หากต้องการเพิ่มข้อมูลเกี่ยวกับลูกค้า เช่น วันเกิดของลูกค้า สามารถทำได้โดยสร้าง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ใหม่ขึ้นมาในตารางเดิม</a:t>
            </a:r>
            <a:endParaRPr lang="en-US" sz="28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จากข้อมูลข้างต้นจะเห็นได้ว่า ตารางทำหน้าที่เก็บข้อมูลทั้งหมดของฐานข้อมูล แต่ในบางครั้งการจัดการกับข้อมูลในตารางอาจทำให้ไม่สะดวก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มีเครื่องมือที่ใช้สำหรับจัดการข้อมูลเหล่านั้นได้ คือ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Forms, Queries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Report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เครื่องมือเหล่านี้จะช่วยให้จัดการกับ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ที่ถูกเก็บไว้ในตารางได้ง่ายขึ้น</a:t>
            </a:r>
            <a:endParaRPr lang="en-US" sz="28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11578" y="350551"/>
            <a:ext cx="391427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38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3621" y="238349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 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</a:t>
            </a: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008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989" y="2845795"/>
            <a:ext cx="115960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ฟอร์มจะใช้ในการป้อนข้อมูล ปรับปรุงข้อมูล และสำรวจข้อมูลที่อยู่ใน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รูปแบบของฟอร์มจะมีลักษณะเดียวกันกับแบบฟอร์มทั่วไปที่ผู้ออกแบบเคยพบเห็นมาก่อน เช่น แบบฟอร์มการสมัครงานแบบฟอร์มสำหรับติดต่องานราชการ เป็นต้น สาเหตุที่มีการใช้งานฟอร์มเป็นจำนวนมาก เนื่องจาก ฟอร์มเป็นแนวทางที่ทำให้การกรอกข้อมูลเป็นไปอย่างถูกต้อง เมื่อทำการใส่ข้อมูลลงในฟอร์มของ </a:t>
            </a:r>
            <a:r>
              <a:rPr lang="en-US" sz="28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</a:t>
            </a:r>
            <a:r>
              <a:rPr lang="en-US" sz="2800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icrosoft Access </a:t>
            </a:r>
            <a:r>
              <a:rPr lang="th-TH" sz="2800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เหล่านั้นจะถูกส่งไปเก็บไว้ในตารางที่ผู้ออกแบบฐานข้อมูลได้ทำการออกแบบไว้ในตารางได้ง่ายขึ้น</a:t>
            </a:r>
            <a:endParaRPr lang="en-US" sz="2800" i="1" spc="-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11578" y="350551"/>
            <a:ext cx="3914275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A65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ccess 2 Icon | Button UI MS Office 2016 Iconset | BlackVar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38" y="37623"/>
            <a:ext cx="1423096" cy="1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3621" y="255767"/>
            <a:ext cx="9494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ฟอร์ม 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Forms</a:t>
            </a: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54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7123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4992</Words>
  <Application>Microsoft Office PowerPoint</Application>
  <PresentationFormat>Widescreen</PresentationFormat>
  <Paragraphs>512</Paragraphs>
  <Slides>67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TH SarabunPSK</vt:lpstr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Rattanaporn</dc:creator>
  <cp:lastModifiedBy>Aimphan</cp:lastModifiedBy>
  <cp:revision>183</cp:revision>
  <dcterms:created xsi:type="dcterms:W3CDTF">2020-09-03T06:40:28Z</dcterms:created>
  <dcterms:modified xsi:type="dcterms:W3CDTF">2024-12-03T08:13:52Z</dcterms:modified>
</cp:coreProperties>
</file>