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3"/>
  </p:notesMasterIdLst>
  <p:sldIdLst>
    <p:sldId id="305" r:id="rId2"/>
    <p:sldId id="284" r:id="rId3"/>
    <p:sldId id="285" r:id="rId4"/>
    <p:sldId id="261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96" r:id="rId58"/>
    <p:sldId id="397" r:id="rId59"/>
    <p:sldId id="398" r:id="rId60"/>
    <p:sldId id="399" r:id="rId61"/>
    <p:sldId id="400" r:id="rId62"/>
  </p:sldIdLst>
  <p:sldSz cx="12192000" cy="6858000"/>
  <p:notesSz cx="6858000" cy="9144000"/>
  <p:embeddedFontLst>
    <p:embeddedFont>
      <p:font typeface="TH SarabunPSK" panose="020B0500040200020003" pitchFamily="34" charset="-34"/>
      <p:regular r:id="rId64"/>
      <p:bold r:id="rId65"/>
      <p:italic r:id="rId66"/>
      <p:boldItalic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28A"/>
    <a:srgbClr val="FFFFFF"/>
    <a:srgbClr val="D84B47"/>
    <a:srgbClr val="A65154"/>
    <a:srgbClr val="A3D8AE"/>
    <a:srgbClr val="F0F2DC"/>
    <a:srgbClr val="84E570"/>
    <a:srgbClr val="887869"/>
    <a:srgbClr val="694228"/>
    <a:srgbClr val="FB9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203" autoAdjust="0"/>
  </p:normalViewPr>
  <p:slideViewPr>
    <p:cSldViewPr snapToGrid="0" showGuides="1">
      <p:cViewPr varScale="1">
        <p:scale>
          <a:sx n="103" d="100"/>
          <a:sy n="103" d="100"/>
        </p:scale>
        <p:origin x="1278" y="108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8FF8D-8069-465B-81F2-E06DA51516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7BC24-84BE-4864-BF24-15F3C7F5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8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42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1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08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76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2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01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6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88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1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9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7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4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8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81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2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7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15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82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493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8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2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6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145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27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0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12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4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52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83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734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5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1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44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798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04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428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0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106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94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188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644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522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39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931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83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331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429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58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378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293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719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116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177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156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88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4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7BC24-84BE-4864-BF24-15F3C7F597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0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8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1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1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6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CC01-E667-4DD7-94CC-CC93119D968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1428-25D2-4373-AE7A-34A1971F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0441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41989" y="2131323"/>
            <a:ext cx="6910950" cy="3848669"/>
          </a:xfrm>
          <a:prstGeom prst="roundRect">
            <a:avLst>
              <a:gd name="adj" fmla="val 4633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41989" y="1181100"/>
            <a:ext cx="6910950" cy="430792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41144" y="5186571"/>
            <a:ext cx="6910950" cy="403109"/>
          </a:xfrm>
          <a:prstGeom prst="roundRect">
            <a:avLst>
              <a:gd name="adj" fmla="val 4633"/>
            </a:avLst>
          </a:prstGeom>
          <a:solidFill>
            <a:srgbClr val="32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48135" y="1947290"/>
            <a:ext cx="6488398" cy="3375759"/>
          </a:xfrm>
          <a:prstGeom prst="roundRect">
            <a:avLst>
              <a:gd name="adj" fmla="val 0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848135" y="1475488"/>
            <a:ext cx="6488398" cy="888889"/>
          </a:xfrm>
          <a:prstGeom prst="roundRect">
            <a:avLst>
              <a:gd name="adj" fmla="val 2289"/>
            </a:avLst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38524" y="1786345"/>
            <a:ext cx="283506" cy="283506"/>
          </a:xfrm>
          <a:prstGeom prst="ellipse">
            <a:avLst/>
          </a:prstGeom>
          <a:solidFill>
            <a:srgbClr val="E8B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5134" y="5751538"/>
            <a:ext cx="914400" cy="450828"/>
          </a:xfrm>
          <a:prstGeom prst="rect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30344" y="1568634"/>
            <a:ext cx="4542895" cy="651956"/>
          </a:xfrm>
          <a:prstGeom prst="roundRect">
            <a:avLst>
              <a:gd name="adj" fmla="val 50000"/>
            </a:avLst>
          </a:prstGeom>
          <a:solidFill>
            <a:srgbClr val="E2E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5429342" y="5608818"/>
            <a:ext cx="1325983" cy="736267"/>
          </a:xfrm>
          <a:prstGeom prst="triangle">
            <a:avLst/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730732" y="5746626"/>
            <a:ext cx="342507" cy="89218"/>
          </a:xfrm>
          <a:prstGeom prst="round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942276" y="1314912"/>
            <a:ext cx="2054199" cy="160575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041665" y="1417998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1703994" y="1404271"/>
            <a:ext cx="204280" cy="164363"/>
          </a:xfrm>
          <a:prstGeom prst="roundRect">
            <a:avLst>
              <a:gd name="adj" fmla="val 44570"/>
            </a:avLst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แฟ้มจัดเก็บ, Scalable เว็กเตอกราฟิก, ไดเรกทอรี png - png แฟ้มจัดเก็บ,  Scalable เว็กเตอกราฟิก, ไดเรกทอรี icon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r="20866"/>
          <a:stretch/>
        </p:blipFill>
        <p:spPr bwMode="auto">
          <a:xfrm>
            <a:off x="10452075" y="318853"/>
            <a:ext cx="1031565" cy="10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นาฬิกา ดาวน์โหลดรูปภาพ (รหัส) 400201085_ขนาด 20 M_รูปแบบรูปภาพ PNG  _th.lovepik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25" y="-43875"/>
            <a:ext cx="2664076" cy="22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 rot="498328">
            <a:off x="10101337" y="2434134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C69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21108038">
            <a:off x="11030685" y="258032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EDDA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398018" y="2527534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240400" y="265797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516502" y="3456609"/>
            <a:ext cx="792780" cy="731230"/>
          </a:xfrm>
          <a:prstGeom prst="roundRect">
            <a:avLst>
              <a:gd name="adj" fmla="val 21281"/>
            </a:avLst>
          </a:prstGeom>
          <a:solidFill>
            <a:srgbClr val="F6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770467" y="3539255"/>
            <a:ext cx="250689" cy="25068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137061" y="1621649"/>
            <a:ext cx="51935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บทเรียนที่ </a:t>
            </a:r>
            <a:r>
              <a:rPr lang="en-US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</a:p>
        </p:txBody>
      </p:sp>
      <p:sp>
        <p:nvSpPr>
          <p:cNvPr id="74" name="Oval 73"/>
          <p:cNvSpPr/>
          <p:nvPr/>
        </p:nvSpPr>
        <p:spPr>
          <a:xfrm>
            <a:off x="3424290" y="1781310"/>
            <a:ext cx="283506" cy="283506"/>
          </a:xfrm>
          <a:prstGeom prst="ellipse">
            <a:avLst/>
          </a:prstGeom>
          <a:solidFill>
            <a:srgbClr val="84E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811962" y="1781310"/>
            <a:ext cx="283506" cy="283506"/>
          </a:xfrm>
          <a:prstGeom prst="ellipse">
            <a:avLst/>
          </a:prstGeom>
          <a:solidFill>
            <a:srgbClr val="D84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-531568" y="2991914"/>
            <a:ext cx="132478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8000" b="1" dirty="0">
                <a:ln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การสร้างฟอร์ม</a:t>
            </a:r>
            <a:endParaRPr lang="en-US" sz="8000" b="1" dirty="0">
              <a:ln/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9152" y="6319435"/>
            <a:ext cx="1406769" cy="114644"/>
          </a:xfrm>
          <a:prstGeom prst="ellipse">
            <a:avLst/>
          </a:prstGeom>
          <a:solidFill>
            <a:srgbClr val="F0F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8" descr="การออกแบบไอคอนลำโพงเสียงรอบทิศ, ไอคอน, เสียง, ลําโพงภาพ PNG และ เวกเตอร์  สำหรับการดาวน์โหลดฟร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6"/>
          <a:stretch/>
        </p:blipFill>
        <p:spPr bwMode="auto">
          <a:xfrm>
            <a:off x="107187" y="3274221"/>
            <a:ext cx="2010697" cy="38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5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463" y="2977100"/>
            <a:ext cx="1158662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	1. ไปที่กลุ่ม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tab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Delete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จะเป็นการลบ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ปัจจุบันอย่างถาวร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3206" y="2087701"/>
            <a:ext cx="401244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6635" y="2131485"/>
            <a:ext cx="3155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74" y="4166923"/>
            <a:ext cx="8068801" cy="21910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3070" y="5944352"/>
            <a:ext cx="2402006" cy="518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136C3-801A-9390-9DC8-8289C889F9F4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323E7CA8-9798-64A0-F0FE-BF603CFF4D1B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5057979C-A76D-20DC-CA4B-65D9C7C16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2A6D55-A6B7-11BC-805E-33081C1547D0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การใช้งานฟอร์ม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67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2687" y="2423764"/>
            <a:ext cx="1158662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	การสร้างฟอร์มสำหรับฐานข้อมูลจะช่วยให้การกรอกข้อมูลลงในฐานข้อมูลเป็นไปได้อย่างสะดวกยิ่งขึ้น เราสามารถออกแบบฟอร์มเพื่อให้ทำงานที่เหมาะสมกับฐานข้อมูลของเราได้</a:t>
            </a:r>
          </a:p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ในหัวข้อนี้จะศึกษาเกี่ยวกับการสร้างและปรับปรุงฟอร์ม รวมไปถึงการใช้ตัวเลือก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controls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 properties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เพื่อให้แน่ใจว่าฟอร์มสามารถทำงานได้ตามที่เราต้องการ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นั้นสามารถสร้างฟอร์มจากตารางในฐานข้อมูลได้อย่างง่าย สามารถตรวจสอบข้อมูลที่มีอยู่ในตารางผ่านทางฟอร์มได้ รวมไปถึงการเพิ่มข้อมูลใหม่ลงในตาราง นอกจากนี้ ยังสามารถปรับปรุงฟอร์มได้ด้วยการเพิ่ม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 controls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409077-5649-682B-1543-AC968B2855E1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0C7C5B67-AF12-32A2-2633-F9A8310C8612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344EE1CD-2FFE-5F97-3ABB-11EC333F74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97BB47-8D24-01E3-961B-C7AC1EE40B4A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07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2687" y="2051446"/>
            <a:ext cx="1158662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ขั้นตอนการสร้างฟอร์มอย่างง่าย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เลือกตารางที่ต้องการสร้างฟอร์มจาก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โดยไม่จำเป็นต้องเปิดตาราง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ไปที่กลุ่ม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15" y="3635314"/>
            <a:ext cx="7278116" cy="25625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DFB7A78-87A4-7749-3F1A-4267CB015375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9CFF17C9-C81D-00B9-6979-0829DFE8D819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686B8CA4-EAB2-D835-8197-880E8A4C0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F7CF39-C6C3-BE4F-6483-B01ED645B91E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07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2687" y="2107432"/>
            <a:ext cx="1158662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ขั้นตอนการสร้างฟอร์มอย่างง่าย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ฟอร์มจะถูกสร้างและเปิดขึ้นใน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Layout View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Aft>
                <a:spcPts val="1800"/>
              </a:spcAft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หากต้องการบันทึกฟอร์มสามารถทำได้โดยคลิกที่คำสั่ง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Save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Quick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Access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toolbar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เมื่อคลิกแล้วจะ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ปรากฏกล่องข้อความเพื่อใส่ชื่อฟอร์ม หลังจากใส่ชื่อฟอร์มแล้วคลิก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OK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73" y="2191928"/>
            <a:ext cx="5220429" cy="1867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22" y="5122667"/>
            <a:ext cx="3210373" cy="14384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F364F2A-577E-93B8-6329-A95CC6125F81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4A260003-A438-9B86-554B-3382FCDF4259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EEA6D4F4-BD42-2819-520F-54021FA91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20A560-09EA-C618-E121-1E6E695BB2E5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83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3206" y="2087701"/>
            <a:ext cx="401244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6634" y="2140816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ลงในฟอร์ม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2" y="4339906"/>
            <a:ext cx="7035039" cy="23952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2628" y="4339906"/>
            <a:ext cx="2784143" cy="3223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2687" y="2817478"/>
            <a:ext cx="1158662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	ในการสร้างฟอร์มจากตารางที่มีอยู่ในฐานข้อมูลนั้น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ทั้งหมดจะถูกรวมอยู่ในฟอร์มที่สร้างขึ้นแต่ถ้าหากมีการเพิ่ม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ใหม่ลงในตารางในภายหลัง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ที่ถูกเพิ่มมานั้นจะไม่แสดงอยู่ในฟอร์มที่สร้างขึ้น ในกรณีนี้เราสามารถเพิ่ม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ที่สร้างขึ้นใหม่ลงในฟอร์มได้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ขั้นตอนในการเพิ่ม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ใหม่ลงในฟอร์ม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 Layout Tools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ไปที่กลุ่ม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Tools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ซึ่งอยู่ทางด้านขวา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Ribbon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Add Existing Fields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1FDFB6-F79A-468D-A088-12E55208EC02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31FCD1A2-6ADE-91E6-1292-E7B95D3882D5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2A906F14-7ADD-B3C6-2990-8A053C938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078CDA-DEA5-2259-BCAF-0DF8122C1871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78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3206" y="2087701"/>
            <a:ext cx="401244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6634" y="2140816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ลงในฟอร์ม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761" y="3213960"/>
            <a:ext cx="799009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เมื่อคลิกแล้วจะปรากฏหน้าต่าง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list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ทำการเลือก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ที่ต้องการ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เพิ่มลงในฟอร์มจากรายการนี้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หากต้องการเพิ่ม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จากตารางที่ใช้ในการสร้างฟอร์ม สามารถทำได้โดยการดับเบิลคลิกที่ชื่อ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ที่ต้องการเพิ่ม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703" y="2140816"/>
            <a:ext cx="2572109" cy="45250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57666CC-AF9E-F56C-D71C-8E0193F95F8D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DBAB349-A54F-9088-D7DE-86FE885F70C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9E6C3077-A6F4-38DE-D86A-FE467C8A4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FFFD1C-A061-C9E0-5D3C-80A5BCF554EA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82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3206" y="2087701"/>
            <a:ext cx="401244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6634" y="2140816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ลงในฟอร์ม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761" y="2845471"/>
            <a:ext cx="11586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หากต้องการเพิ่ม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จากตารางอื่น ทำได้ดังนี้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Show all Tables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คลิกที่เครื่องหมาย + หน้าตารางที่มี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ที่เราต้องการเพิ่ม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07" y="3322524"/>
            <a:ext cx="3086531" cy="14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46" y="4799105"/>
            <a:ext cx="4981815" cy="190683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49A811-DA28-9D56-17FB-9134DCCE7BEB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C0196CFE-5B8B-2A18-2643-CB29DF955B7C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5696628E-1B9B-603C-16B5-3C7C1620D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EDA4CF-FEE1-2C2F-7EDC-AC599447DEA1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1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3206" y="2087701"/>
            <a:ext cx="401244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6634" y="2140816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ลงในฟอร์ม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761" y="2846254"/>
            <a:ext cx="11586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ดับเบิลคลิกที่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ที่ต้องการเพิ่ม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ใหม่จะถูกเพิ่มลงในฟอร์ม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92" y="2778706"/>
            <a:ext cx="3505689" cy="1895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71" y="5025372"/>
            <a:ext cx="3810532" cy="160042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DBB4F4-1E4E-7675-F757-A5E707227E89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D430B5A8-C137-1781-EEC3-C23D72716B4E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07F89982-7259-3D86-6BA6-C34D9E9B0C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5C3F1E-8132-8504-3741-A9B32AFA5200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12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3206" y="2087701"/>
            <a:ext cx="401244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6634" y="2140816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ลงในฟอร์ม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761" y="2846254"/>
            <a:ext cx="1158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!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สามารถใช้วิธีนี้ในการเพิ่ม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ลงในฟอร์มเปล่าได้ ซึ่งทำได้โดยสร้างฟอร์มเปล่าด้วยการคลิกที่คำสั่ง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Blank Form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จากนั้นทำตามวิธีการเพิ่ม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ลงในฟอร์มตามตัวอย่างข้างต้น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87" y="3921024"/>
            <a:ext cx="7245571" cy="259995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357AFCA-0C48-086E-CB33-88B6AE3A464B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7A2EFCB8-DCAE-3B01-D840-A6DAEC326270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39BF78CB-2124-17B6-3C6E-EF8DE4B20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B6241C-6729-508C-F6EE-D45C3DF1413A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78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3206" y="2087701"/>
            <a:ext cx="401244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6634" y="2140816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 Controls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61" y="2846254"/>
            <a:ext cx="1158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Design Controls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จะสร้างข้อจำกัดให้กับ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ในฟอร์มที่สร้างขึ้น ทำให้สามารถควบคุม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การกรอกข้อมูลลงในฟอร์มได้ดีขึ้น ส่งผลให้ฐานข้อมูลมีเสถียรภาพมากยิ่งขึ้น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87356" y="3887600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83335" y="3970653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761" y="4748899"/>
            <a:ext cx="1158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เป็นรายการแบบ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 – down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ที่สามารถใช้ได้ในฟอร์ม โดย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จะจำกัดการกรอกข้อมูลโดยการบังคับให้กรอกข้อมูลให้ตรงกับตัวเลือกที่กำหนดไว้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มีประโยชน์สำหรับ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ที่จำกัดชนิดของข้อมูลที่สามารถใส่ได้ เช่น สามารถใช้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ในการบังคับให้ใส่ข้อมูลที่อยู่ได้เฉพาะจังหวัดในประเทศไทย หรือจำกัดให้ลูกค้าสามารถสั่งซื้อได้เฉพาะสินค้าที่มีอยู่ในฐานข้อมูลเท่านั้น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0EFCEA-CA5A-FC3C-2477-3C8480693292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D56115AD-74C3-5059-213F-4F264020ADA0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6BE63787-D3EE-35C9-1CE3-EF5F6F548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1F042A-CEDB-5265-6630-8EF0C2B290C7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6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D85D97-6E5F-B121-2F48-E5E640A5A2E6}"/>
              </a:ext>
            </a:extLst>
          </p:cNvPr>
          <p:cNvGrpSpPr/>
          <p:nvPr/>
        </p:nvGrpSpPr>
        <p:grpSpPr>
          <a:xfrm>
            <a:off x="-1" y="4436740"/>
            <a:ext cx="12192001" cy="2421260"/>
            <a:chOff x="-1" y="4436740"/>
            <a:chExt cx="12192001" cy="24212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50A085-0616-3BCE-58D0-BAF5A47CCF29}"/>
                </a:ext>
              </a:extLst>
            </p:cNvPr>
            <p:cNvSpPr/>
            <p:nvPr/>
          </p:nvSpPr>
          <p:spPr>
            <a:xfrm rot="10800000">
              <a:off x="0" y="4436740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945B285-7199-1319-F73F-A638D2F83A7D}"/>
                </a:ext>
              </a:extLst>
            </p:cNvPr>
            <p:cNvSpPr/>
            <p:nvPr/>
          </p:nvSpPr>
          <p:spPr>
            <a:xfrm rot="10800000">
              <a:off x="-1" y="4648200"/>
              <a:ext cx="12192000" cy="22098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0384506-8E27-8A98-B606-9EA21260DF79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FA5A2E-627A-42AC-E649-9D9A2FE2DA6F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04BDBF-A34C-50F5-5C93-4AA0FE5B28F4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42" y="381821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720512" y="110146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27988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603862" y="635746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7453" y="1528359"/>
            <a:ext cx="109370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ฟอร์มเป็นอ็อบเจกต์หนึ่งของ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ใช้ในการกรอกข้อมูลและแสดงข้อมูลการกรอกข้อมูลในตาราง หรือ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Query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ถึงแม้จะทำได้แต่ไม่สะดวกและสวยงามนัก การใช้ฟอร์มสามารถทำให้การกรอกข้อมูลเป็นไปด้วยความรวดเร็วมากขึ้นและผิดพลาดน้อยลง ที่สำคัญยังเป็นมิตรกับผู้ใช้มากกว่า สามารถออกแบบฟอร์มให้เหมาะสมกับลักษณะงานได้ตามต้องการ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67626" y="3331612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8604" y="4676567"/>
            <a:ext cx="4624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การใช้งานฟอร์ม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การสร้างฟอร์มอย่างง่าย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การสร้างฟอร์มในมุมมองการออกแบบ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การสร้างปุ่มเพื่อใช้งานกับฟอร์ม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593953" y="3916387"/>
            <a:ext cx="260386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423324" y="3824145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86" y="3587236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83335" y="2121057"/>
            <a:ext cx="20876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761" y="2902452"/>
            <a:ext cx="1158662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ในมุมมอง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 Layout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 Layout Tools Design 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ซึ่งอยู่ในกลุ่ม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Control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เลือกคำสั่ง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ซึ่งมีลักษณะตามภาพ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39" y="4380757"/>
            <a:ext cx="6444668" cy="212924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C19D73-295C-5EFD-3594-284BBE7998F9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5D52A09E-7F3E-CEFB-F4A2-7866368340BD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D35AF198-64E9-1E4E-DA93-AD24FD661B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2FA6B2-09C7-A2DF-2141-D40B68DB7F26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168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0761" y="2878756"/>
            <a:ext cx="1158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เคอร์เซอร์จะเปลี่ยนเป็นรูป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จากนั้นเลื่อนไปยังบริเวณที่ต้องการใส่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boxes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แล้วคลิกที่บริเวณนั้น เมื่อคลิกแล้วจะปรากฏเส้นสีเหลืองเพื่อบอกตำแหน่งของ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boxes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ในตัวอย่างนี้ จะทำการสร้าง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บริเวณระหว่าง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Price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Volume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90" y="4611795"/>
            <a:ext cx="7284446" cy="2019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86" y="3319907"/>
            <a:ext cx="533474" cy="46679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83335" y="2121057"/>
            <a:ext cx="20969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78D3F0-3878-C8CD-4065-52141C265728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BD5E22AD-8AF5-6CC1-E0D3-DF579EE06172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F684EC7D-27EE-69F2-C623-C65347851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76CF29-0324-A1BE-2646-C835DDEE6B03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93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0761" y="2878756"/>
            <a:ext cx="57933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 กล่องข้อความ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Wizard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จะปรากฏขึ้น เลือกตัวเลือกที่ 2 “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 will type in the values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want”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เพื่อเลือกพิมพ์ค่าที่ต้องการจากนั้นคลิก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73" y="2331893"/>
            <a:ext cx="5591955" cy="408679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83336" y="2102397"/>
            <a:ext cx="2068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3FB82F-BE7E-5AE4-71A3-56B362FDE8FA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74C063D-37B3-44BD-96C0-5FE1B7411B8F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CE746C42-A7CD-397A-4162-C4B47C10B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8F3F73-47D0-8D87-D550-0C6E906EE243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972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0761" y="2878756"/>
            <a:ext cx="5938617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พิมพ์ตัวเลือกที่ต้องการให้ปรากฏในรายการ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down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โดยให้แต่ละตัวเลือกอยู่คนละบรรทัดกัน ในตัวอย่างนี้เป็นการสร้าง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boxes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สำหรับเล่มในชุดหนังสือ ดังนั้นจึงใส่ตัวเลือกที่เป็นไปได้ทั้งหมด ในกรณีนี้ผู้ใช้สามารถเลือกได้ 1 ตัวเลือก จากทั้งหมด 8 ตัวเลือก จากนั้นคลิกที่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46" y="2691208"/>
            <a:ext cx="5372850" cy="39534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83336" y="2121057"/>
            <a:ext cx="21436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E3901B-4EA1-E784-41B2-7E5B062C1CB5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E5BB3CAF-017B-93D8-6527-648D278A0F90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63AF272F-F449-3091-8931-D8EB71F1D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2EA505-F866-BB56-AA91-A3EC1DDD456A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011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0761" y="2878756"/>
            <a:ext cx="568642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6. เลือก “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Store that value in this field”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จากนั้นคลิกที่ลูกศร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down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แล้วเลือก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สำหรับเก็บข้อมูลจาก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87" y="2722688"/>
            <a:ext cx="5258534" cy="39439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83336" y="2083736"/>
            <a:ext cx="20783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AFA887-CAF9-00F4-DCDE-9A82B21DB528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1B59177B-0FF5-841B-083C-567DBC080C9F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65022035-B298-D70F-392E-C277FD4DC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9869BA-4F47-0666-5A10-07EB8C419F7B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274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0761" y="2878756"/>
            <a:ext cx="571342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7. ติดป้ายชื่อให้กับ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โดยทั่วไปแล้วควรใช้ชื่อเดียวกับ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ที่เราสร้าง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98" y="2635224"/>
            <a:ext cx="5183844" cy="3754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83336" y="2121057"/>
            <a:ext cx="2068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FFD0AE-9DEE-2FA2-3D37-CACFF23F9B9E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19881A75-A8DD-993D-820E-FA502142DDC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87E38DF2-E70F-B4B7-200C-389E7215C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AEEA64-E5AC-BF49-CCA0-9E73639E27CF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540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0761" y="2878756"/>
            <a:ext cx="609110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8.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Finish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จะปรากฏในฟอร์ม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ที่สร้างขึ้นสามารถใช้แทน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เดิมได้ ให้ทำการลบ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เก่าออกจากตัวอย่างจะเห็นว่ามีสอง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ที่มีชื่อเหมือนกัน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ทั้งสองนี้จะส่งข้อมูลไปยังที่เดียวกันดังนั้นจึงไม่มีความจำเป็นที่จะต้องใช้ทั้งสอง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ให้ทำการลบ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ที่ไม่มี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83335" y="2130388"/>
            <a:ext cx="20969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93" y="3452665"/>
            <a:ext cx="5397575" cy="20057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B3B9907-80D1-D258-0049-1C304B986EA4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9B88701D-A611-71AA-07B5-D983FFC8EFB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A01B0468-3A21-1373-11A5-C8E925FF2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E3D11C-DA3B-CC7E-AC70-05D51C37D60A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845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67" y="3220871"/>
            <a:ext cx="5743132" cy="22850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0761" y="2878756"/>
            <a:ext cx="60911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ขั้นตอนการสร้าง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9. เปลี่ยนเป็นมุมมอง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เพื่อทดสอบ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ที่สร้างขึ้นโดยการคลิกที่ลูกศร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down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เพื่อตรวจสอบรายการที่สามารถเลือกได้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83336" y="2102397"/>
            <a:ext cx="20783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3A6AE-814F-AD31-E3E5-49D0AE9A7DC8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AF39DB9-D307-A285-5C7F-5B746C033F6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E2393D87-25F5-2D50-142F-4F6513F9B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638D5B-3618-43A1-3BB7-E2E5C9DD9321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5745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1434" y="2874491"/>
            <a:ext cx="1142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en-US" sz="2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!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หากต้องการเพิ่มรายการ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 – down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ที่มีความยาวและไม่ต้องการพิมพ์ตัวเลือกทั้งหมดสามารถทำได้โดย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752" y="3981394"/>
            <a:ext cx="60911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เลือกที่ตัวเลือกแรกในขั้นตอนที่ 4 “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combo box to get the values from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another table or query”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จะเป็นการสร้างรายการ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 – down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ในตาราง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97" y="3500438"/>
            <a:ext cx="4475101" cy="326682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83336" y="2121057"/>
            <a:ext cx="20130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35F21F-7F6F-9085-7837-6B7E4962E85D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F7D71784-851B-95A1-3525-7FAAC51FD0D4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ADA3FDA3-7F0B-CCAA-655C-9CC504FE2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99CE95-0801-C407-9576-C941B7B8A5E6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736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247761" y="3736087"/>
            <a:ext cx="1087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เลือกตารางที่ต้องการสร้างเป็นรายการใน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 – down 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5" y="2679028"/>
            <a:ext cx="5293165" cy="372255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83335" y="2102397"/>
            <a:ext cx="21156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776D5E-79D0-5C36-AA2C-849B5BF05157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757CC139-D394-3885-E1B8-FBF2592CDC73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BF91F9A8-010E-9AF2-4722-E1CB61EF7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2BD110-C2B8-8BA7-465D-F86075B3934C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02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B4CF30-D4CE-A9E4-181A-AC14029FF285}"/>
              </a:ext>
            </a:extLst>
          </p:cNvPr>
          <p:cNvGrpSpPr/>
          <p:nvPr/>
        </p:nvGrpSpPr>
        <p:grpSpPr>
          <a:xfrm>
            <a:off x="-1" y="3914231"/>
            <a:ext cx="12192001" cy="2943769"/>
            <a:chOff x="-1" y="4436740"/>
            <a:chExt cx="12192001" cy="29997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2C49321-CD16-1097-F2EC-81EE89C554E7}"/>
                </a:ext>
              </a:extLst>
            </p:cNvPr>
            <p:cNvSpPr/>
            <p:nvPr/>
          </p:nvSpPr>
          <p:spPr>
            <a:xfrm rot="10800000">
              <a:off x="0" y="4436740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7EA32F-10CA-8918-C188-46B9327E8113}"/>
                </a:ext>
              </a:extLst>
            </p:cNvPr>
            <p:cNvSpPr/>
            <p:nvPr/>
          </p:nvSpPr>
          <p:spPr>
            <a:xfrm rot="10800000">
              <a:off x="-1" y="4648198"/>
              <a:ext cx="12192000" cy="2788296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2E24CD-F832-2F37-77F1-9D76B230B71B}"/>
              </a:ext>
            </a:extLst>
          </p:cNvPr>
          <p:cNvGrpSpPr/>
          <p:nvPr/>
        </p:nvGrpSpPr>
        <p:grpSpPr>
          <a:xfrm>
            <a:off x="-1" y="-406400"/>
            <a:ext cx="12192001" cy="1811660"/>
            <a:chOff x="-1" y="0"/>
            <a:chExt cx="12192001" cy="18116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620BEE-0C48-9F70-441B-4B68B1091E85}"/>
                </a:ext>
              </a:extLst>
            </p:cNvPr>
            <p:cNvSpPr/>
            <p:nvPr/>
          </p:nvSpPr>
          <p:spPr>
            <a:xfrm>
              <a:off x="-1" y="1184102"/>
              <a:ext cx="12192000" cy="627558"/>
            </a:xfrm>
            <a:prstGeom prst="rect">
              <a:avLst/>
            </a:prstGeom>
            <a:solidFill>
              <a:srgbClr val="8878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125BA0-3616-121F-FB50-F45D1C8C4AB4}"/>
                </a:ext>
              </a:extLst>
            </p:cNvPr>
            <p:cNvSpPr/>
            <p:nvPr/>
          </p:nvSpPr>
          <p:spPr>
            <a:xfrm>
              <a:off x="0" y="0"/>
              <a:ext cx="12192000" cy="1600200"/>
            </a:xfrm>
            <a:prstGeom prst="rect">
              <a:avLst/>
            </a:prstGeom>
            <a:solidFill>
              <a:srgbClr val="A3D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36" y="385454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16707" y="181031"/>
            <a:ext cx="36197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สมรรถนะประจำบทเรียน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1" name="Straight Connector 10"/>
          <p:cNvCxnSpPr>
            <a:cxnSpLocks/>
            <a:endCxn id="7" idx="2"/>
          </p:cNvCxnSpPr>
          <p:nvPr/>
        </p:nvCxnSpPr>
        <p:spPr>
          <a:xfrm>
            <a:off x="0" y="726373"/>
            <a:ext cx="320361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203614" y="634131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8538" y="1542566"/>
            <a:ext cx="7294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แสดงความรู้เกี่ยวกับการสร้างและการใช้งานฟอร์มใน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มีทักษะการใช้เครื่องมือสร้างฟอร์มแบบต่าง ๆ 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ประยุกต์ใช้ฟอร์มเพื่อการกรอกข้อมูลและแสดงข้อมูลในฐานข้อมูลอย่างมี 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ประสิทธิภาพ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67626" y="2829435"/>
            <a:ext cx="4044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จุดประสงค์การเรียนรู้</a:t>
            </a:r>
            <a:endParaRPr lang="en-US" sz="32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9975" y="4259107"/>
            <a:ext cx="9675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อธิบายเกี่ยวกับหลักการและประโยชน์ของการใช้งานฟอร์มในการจัดการฐานข้อมูลได้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ใช้เครื่องมือสร้างฟอร์มแบบต่างๆ เพื่อออกแบบฟอร์มที่เหมาะสมกับลักษณะงานได้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สร้างปุ่มเพื่อใช้งานกับฟอร์มที่สร้างขึ้นเพื่อเพิ่มประสิทธิภาพในการใช้งานได้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มีเจตคติที่ดีและความรับผิดชอบในการออกแบบฟอร์มที่ใช้งานง่ายและตรงตามความต้องการของผู้ใช้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ประยุกต์ใช้ฟอร์มในมุมมองการออกแบบเพื่อปรับแต่งรูปแบบและฟังก์ชันการทำงานได้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9239906" y="3414210"/>
            <a:ext cx="29579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147664" y="3313828"/>
            <a:ext cx="184484" cy="18448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เกียร์, คอมพิวเตอร์ของไอคอน, เฟือง png - png เกียร์, คอมพิวเตอร์ของไอคอน,  เฟือง icon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53" y="3074083"/>
            <a:ext cx="1180106" cy="6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1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12" dur="2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Rot by="21600000">
                                      <p:cBhvr>
                                        <p:cTn id="20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247761" y="3736087"/>
            <a:ext cx="1087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ที่ต้องการสร้างเป็นรายการใน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 – down list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83335" y="2102396"/>
            <a:ext cx="20876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80" y="2648857"/>
            <a:ext cx="5239893" cy="38825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9F356A0-7A08-72AB-B34A-6D9850998991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5397326B-768B-0B86-9C0D-C88E19324A62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6BB685FC-4BC5-CBE6-456E-990C7B8D9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7195C5-A7F7-2ED0-C0F0-50F66FE9EC22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350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247761" y="3736087"/>
            <a:ext cx="6675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เลือกรูปแบบที่ใช้ในการจัดเรียงในรายการ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 – down 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Finish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83336" y="2102397"/>
            <a:ext cx="2041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59" y="2331893"/>
            <a:ext cx="5575152" cy="40914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544AD6-3AB6-475B-9E16-8B0E2D769A1F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BE01E192-5158-EC29-19AF-AAB662F11A08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50B6B89A-8568-58A1-A044-4AB3C47B0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E75123-4ACE-7C16-DA26-9F94CD2D1966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115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247761" y="3736087"/>
            <a:ext cx="6675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เลือกรูปแบบที่ใช้ในการจัดเรียงในรายการ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 – down 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Finish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01004" y="2093295"/>
            <a:ext cx="242930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83336" y="2102396"/>
            <a:ext cx="20130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Combo boxes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73" y="2331893"/>
            <a:ext cx="5575152" cy="40914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F65D9C-FFA0-9CFC-9729-371C5AFA9CB2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F2F5ACE2-F550-DC9F-A425-1C5CC6B5B145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D91B1D10-F18C-D02B-C25F-05E4C67C7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29CED8-F7CE-51BE-9928-A00C38E2B0D0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621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6518" y="2874750"/>
            <a:ext cx="118189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หน้าต่างที่มีข้อมูลรายละเอียดของฟอร์ม และส่วนประกอบของฟอร์มเราสามารถเปลี่ยนแปลงการใช้งานและรูปลักษณ์ของฟอร์มได้จาก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เพื่อเป็นการสร้างความคุ้นเคยกับ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สามารถเลือกดูรายละเอียดของแต่ละตัวเลือกใน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ได้โดยการคลิกที่ตัวเลือกนั้นจะปรากฏคำอธิบายอยู่ทางด้านล่างซ้ายของหน้าต่าง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01003" y="2093295"/>
            <a:ext cx="511790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83336" y="2121057"/>
            <a:ext cx="4749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การปรับแต่งฟอร์มด้วย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51" y="3978147"/>
            <a:ext cx="7981422" cy="140004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680495-CD54-C390-F503-792EA32A3A9A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C0D908AC-8291-F098-9CE3-537EAF5B3D5F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EF4437F9-93A7-B92C-C3AE-8DAB24859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7E8329-C82E-1CFA-9303-E0FF1140FA1E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166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1113" y="5838576"/>
            <a:ext cx="11818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เลือกดูรายละเอียดของแต่ละตัวเลือกใน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โดยการคลิกตัวเลือกนั้นจะปรากฏคำอธิบายอยู่ทางด้านล่างซ้ายของหน้าต่าง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01003" y="2093295"/>
            <a:ext cx="511790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83335" y="2121057"/>
            <a:ext cx="48588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การปรับแต่งฟอร์มด้วย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91" y="2896043"/>
            <a:ext cx="6608043" cy="29236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39412-3322-D00F-6F50-5C55BC2577E3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FF91D679-43A3-6159-5640-0CF6A277A743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D91376A7-0944-66FD-1993-EFCEB0F72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B79F5E-4C77-7E3E-BD99-4EC7044DA0EC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476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9431" y="2949107"/>
            <a:ext cx="1181896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นั้นมีตัวเลือกอยู่เป็นจำนวนมาก จึงไม่สามารถอธิบายรายละเอียดของทุกตัวเลือกได้ ในหัวข้อนี้จะยกตัวอย่างการซ่อน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ซึ่งสามารถทำได้ดังนี้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หน้าต่าง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ที่ต้องการจะซ่อน โดยในตัวอย่าง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จะเป็นการซ่อน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Book ID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01003" y="2093295"/>
            <a:ext cx="511790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83336" y="2130388"/>
            <a:ext cx="4749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การปรับแต่งฟอร์มด้วย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11" y="3724278"/>
            <a:ext cx="6124103" cy="24569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399A6CF-75A6-B531-9E30-379828597EDF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D28F63A3-FC1D-16A7-4E18-F88E4B3BFF48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9AF80072-8192-D146-6150-E4B6206DD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62BBC5-264D-77F8-1DBC-7526A2DA90C8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42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01003" y="3613159"/>
            <a:ext cx="11818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ไปที่ตัวเลือก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Visible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Format tab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01003" y="2093295"/>
            <a:ext cx="511790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83336" y="2111726"/>
            <a:ext cx="4749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การปรับแต่งฟอร์มด้วย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25" y="2826904"/>
            <a:ext cx="3567207" cy="37998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FBF9DB9-9D6F-562D-5091-C22EDB901F66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A65E2AA1-66E6-F5C1-36C2-5F786FCC7109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8CBE4148-606E-0307-9420-1A48595AD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184BBF-888B-8219-74DB-F1BBB947D471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474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37230" y="4853454"/>
            <a:ext cx="11818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เปลี่ยนเป็นมุมมอง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เพื่อตรวจสอบผลที่ได้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01003" y="2093295"/>
            <a:ext cx="511790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83336" y="2121057"/>
            <a:ext cx="4749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การปรับแต่งฟอร์มด้วย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Property Sheet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53" y="2630824"/>
            <a:ext cx="3343701" cy="38102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7230" y="3822830"/>
            <a:ext cx="4445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คลิกที่ลูกศร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 – down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 </a:t>
            </a:r>
            <a:endParaRPr lang="en-US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502DF3-5017-52FC-FF12-44BB3D709AAF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1F9B10A3-D0C2-5C5C-159D-A43A27BB054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8EF62577-3F8C-71BB-86DA-94C5F42907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FFF4F0-235F-5D3F-1109-0C1D3B2BBDD6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การสร้างฟอร์มอย่างง่าย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595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1224" y="2235370"/>
            <a:ext cx="62165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มีขั้นตอนดังนี้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 Design</a:t>
            </a:r>
          </a:p>
          <a:p>
            <a:pPr marL="514350" indent="-514350" algn="thaiDist">
              <a:buAutoNum type="arabicPeriod"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thaiDist">
              <a:buAutoNum type="arabicPeriod"/>
            </a:pP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Add Existing Fields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แล้วจะได้หน้าจอดังภาพ จากนั้น 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ให้ผู้ใช้คลิกที่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Show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all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เพื่อเลือกตารางและ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ต้องการแสดงในฟอร์ม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52" y="1971355"/>
            <a:ext cx="4273849" cy="2286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01" y="4266838"/>
            <a:ext cx="2862487" cy="23956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9AA7626-E7FC-2BD8-49EB-4424B0A899AA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CC783AF4-7310-39AD-B3A4-C9CC453AAD15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ccess 2 Icon | Button UI MS Office 2016 Iconset | BlackVariant">
              <a:extLst>
                <a:ext uri="{FF2B5EF4-FFF2-40B4-BE49-F238E27FC236}">
                  <a16:creationId xmlns:a16="http://schemas.microsoft.com/office/drawing/2014/main" id="{CDEBA1F0-A6D6-1347-4D93-79DB0DECB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A1A65B-961C-AB9C-9461-897302FB32B2}"/>
                </a:ext>
              </a:extLst>
            </p:cNvPr>
            <p:cNvSpPr/>
            <p:nvPr/>
          </p:nvSpPr>
          <p:spPr>
            <a:xfrm>
              <a:off x="4171939" y="229910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การสร้างฟอร์มในมุมมองการออกแบบ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455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1224" y="2235370"/>
            <a:ext cx="62165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มีขั้นตอนดังนี้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จากผลการปฏิบัติการจากข้อ 2 จะได้ดังภาพ จากนั้นคลิกที่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เครื่องหมาย + ที่อยู่หน้าตารางที่ต้องการเพื่อเลือก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ตารางนั้น ๆ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thaiDist">
              <a:buAutoNum type="arabicPeriod"/>
            </a:pP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สามารถเลือก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ที่ต้องการได้โดยการดับเบิลคลิก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ซึ่ง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Field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ที่เลือกจะแสดงบนฟอร์ม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60" y="1971356"/>
            <a:ext cx="3872333" cy="2191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73" y="4350118"/>
            <a:ext cx="5320172" cy="234407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2FFECA6-2BF3-6F67-DC6A-24D01BF2DE3A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AD3EBACA-28D1-91D8-CD23-E0E489F5303C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ccess 2 Icon | Button UI MS Office 2016 Iconset | BlackVariant">
              <a:extLst>
                <a:ext uri="{FF2B5EF4-FFF2-40B4-BE49-F238E27FC236}">
                  <a16:creationId xmlns:a16="http://schemas.microsoft.com/office/drawing/2014/main" id="{3C37ADC2-8EC3-96F6-E45E-2E872E293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8A3C3E-D8FC-32B5-F2E8-79BC372FA38F}"/>
                </a:ext>
              </a:extLst>
            </p:cNvPr>
            <p:cNvSpPr/>
            <p:nvPr/>
          </p:nvSpPr>
          <p:spPr>
            <a:xfrm>
              <a:off x="4171939" y="229910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การสร้างฟอร์มในมุมมองการออกแบบ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83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463" y="1941931"/>
            <a:ext cx="114270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ผู้ใช้หลายคนอาจจะเคยมีประสบการณ์ในการใช้งานฟอร์มทั่วไปมาบ้างแล้ว สิ่งที่ทำให้ฟอร์มเป็นที่นิยมเมื่อต้องการเก็บข้อมูลเนื่องจากเป็นประโยชน์ต่อทั้งผู้กรอกข้อมูล และผู้ที่ต้องการนำข้อมูลนั้นไปใช้ ฟอร์มจะเป็นวิธีการเก็บข้อมูลในรูปแบบเฉพาะ โดยที่ผู้กรอกข้อมูลจะรู้ว่าควรกรอกข้อมูลแต่ละชนิดลงที่ใด คุณสมบัตินี้เป็นคุณสมบัติเดียวกันกับฟอร์มใน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เมื่อใส่ข้อมูลลงในฟอร์มของ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ข้อมูลเหล่านั้นจะถูกส่งไปจัดเก็บไว้ยังตารางที่เกี่ยวข้อง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นอกจากฟอร์มจะช่วยให้ผู้ใช้สามารถกรอกข้อมูลได้ง่ายขึ้นแล้ว ฟอร์มยังช่วยให้ฐานข้อมูลทำงานได้อย่างราบรื่นอีกด้วย การใช้งานฟอร์มช่วยให้ผู้ออกแบบฐานข้อมูลสามารถควบคุมวิธีการสื่อสารระหว่างผู้ใช้กับฐานข้อมูลได้ และยังสามารถเพิ่มข้อกำหนดให้แก่ฟอร์มในการเก็บข้อมูลเพื่อให้แน่ใจว่าได้ข้อมูลทั้งหมดที่ต้องการและมีรูปแบบของข้อมูลที่ถูกต้อง ซึ่งเป็นสิ่งสำคัญสำหรับฐานข้อมูลที่ต้องการประสิทธิภาพและความแม่นยำของข้อมูล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ในการใช้งานฟอร์มใน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Access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ผู้ใช้จำเป็นต้องรู้วิธีการเปิด การตรวจสอบและการแก้ไขข้อมูลภายในฟอร์มก่อน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F214D1-DF48-1C09-B27D-99D7FA73AF84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48477F49-9A67-666B-BC44-A87F731F354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583AA3FA-1C9C-E7D6-9CA1-AEAAAD7EE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9BD3D7-4F37-611A-23B4-73443C93ADD1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การใช้งานฟอร์ม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016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1224" y="2142062"/>
            <a:ext cx="621655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มีขั้นตอนดังนี้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สามารถปรับแต่งฟอร์มได้ตามต้องการ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82" y="3189477"/>
            <a:ext cx="8206633" cy="29120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0E2CB96-C9E2-C7EA-FEFB-ACC098ECEBFE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A9381BA5-EEB9-9D25-496A-90EB5BDDFD8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0054CE27-26AE-3DAE-1BA5-0F51506B5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77920A-3CBC-DC0A-091C-91B0985701FD}"/>
                </a:ext>
              </a:extLst>
            </p:cNvPr>
            <p:cNvSpPr/>
            <p:nvPr/>
          </p:nvSpPr>
          <p:spPr>
            <a:xfrm>
              <a:off x="4171939" y="229910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การสร้างฟอร์มในมุมมองการออกแบบ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104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3738" y="2172530"/>
            <a:ext cx="10897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ผู้ใช้สามารถสร้างปุ่มได้โดยคลิกที่ปุ่ม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 controls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แล้ววาดลงบนฟอร์ม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80" y="2784302"/>
            <a:ext cx="7812038" cy="33844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17C060E-F006-521D-DA0D-D8AE0FB94FDF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9B8A55B6-0029-B85C-5673-8EE6EDEDF3DB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20645D58-6F86-C99D-3C33-789ED38FF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96EDC5-C781-8C73-DC7C-1D26B7AB1101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764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130" y="2826904"/>
            <a:ext cx="108977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ปุ่มแก้ไขสามารถสร้างได้โดยการกำหนดค่าดังต่อไปนี้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เคอร์เซอร์จะเปลี่ยนเป็นรูป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จากนั้นคลิกบริเวณที่ต้องการสร้างปุ่ม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เมื่อคลิกแล้วจะปรากฏหน้าต่าง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Command Button Wizard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สำหรับใช้ในการตั้งค่าปุ่มที่ต้องการสร้าง โดยแบ่งเป็น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Record Navigation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ใช้สำหรับสำรวจข้อมูล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Record Operations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ใช้สำหรับจัดการข้อมูล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Form Operations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ใช้สำหรับจัดการฟอร์ม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Report Operations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ใช้สำหรับจัดการรายงาน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ใช้สำหรับจัดการโปรแกรม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01004" y="2093295"/>
            <a:ext cx="2634018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3336" y="2130388"/>
            <a:ext cx="22276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การสร้างปุ่มแก้ไข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72" y="3211187"/>
            <a:ext cx="800946" cy="57210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962E63-7135-5922-1D1C-DCE2A6C4E632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AA5E87B5-9626-9B47-5EC9-43B1C825E41C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ccess 2 Icon | Button UI MS Office 2016 Iconset | BlackVariant">
              <a:extLst>
                <a:ext uri="{FF2B5EF4-FFF2-40B4-BE49-F238E27FC236}">
                  <a16:creationId xmlns:a16="http://schemas.microsoft.com/office/drawing/2014/main" id="{33E7282B-A419-0066-F39E-69D7B765E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936883-C8E1-2217-25B8-8A247C6E477B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130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6303" y="3065937"/>
            <a:ext cx="58778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Miscellaneous</a:t>
            </a:r>
            <a:r>
              <a:rPr lang="th-TH" sz="2800" b="1" dirty="0">
                <a:solidFill>
                  <a:srgbClr val="51828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ใช้สำหรับจัดการการเรียกใช้งานโปรแกรม โดยในการสร้างปุ่มแก้ไขให้เลือกที่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ในช่อง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Categories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Duplicate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Actions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01004" y="2093295"/>
            <a:ext cx="2634018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3336" y="2130388"/>
            <a:ext cx="21716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การสร้างปุ่มแก้ไข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19" y="2826904"/>
            <a:ext cx="4995463" cy="342792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358D991-F499-E686-423B-7805FD3EA56A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69C252D5-83F8-2A48-A74B-72D40D661062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4B09E19D-685E-21AE-FA7C-F5019AAE5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496DC6-66AD-DA04-FA36-E79A00A5F9E8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866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319" y="3065937"/>
            <a:ext cx="61110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จากนั้นจะเป็นการเลือกรูปแบบของปุ่ม โดยจะมี 2รูปแบบ คือ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จะแสดงปุ่มในรูปแบบตัวอักษร โดยสามารถตั้งชื่อของปุ่มได้โดยพิมพ์ชื่อลงในช่อง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Picture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จะแสดงปุ่มในรูปแบบรูปภาพ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4" y="2102626"/>
            <a:ext cx="2634018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3335" y="2130388"/>
            <a:ext cx="22089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การสร้างปุ่มแก้ไข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48" y="2797157"/>
            <a:ext cx="4902963" cy="337878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1C644F-DA37-D3FC-B4E0-FAB93FD28342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4DD06BA3-129E-6098-78F9-A22A6D4138BB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4E358712-5C44-1073-7B67-89900F70C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C98D50-C64F-AAA3-E7D9-629A5BA83639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90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318" y="3065937"/>
            <a:ext cx="65494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ในตัวอย่างนี้เป็นการเลือกปุ่มในรูปแบบข้อความ 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ตั้งชื่อปุ่มที่สร้างขึ้น ควรเลือกชื่อที่เข้าใจได้ง่าย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Finish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จะได้ผลดังภาพ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4" y="2093295"/>
            <a:ext cx="2634018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3335" y="2130388"/>
            <a:ext cx="22182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การสร้างปุ่มแก้ไข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68" y="3068974"/>
            <a:ext cx="4116424" cy="2817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68" y="5042091"/>
            <a:ext cx="1543265" cy="9431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68263D-C13F-3FBB-8E0B-50B4522BEEFB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6BA07288-C9ED-CB20-F4F3-BA6408197D2F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ccess 2 Icon | Button UI MS Office 2016 Iconset | BlackVariant">
              <a:extLst>
                <a:ext uri="{FF2B5EF4-FFF2-40B4-BE49-F238E27FC236}">
                  <a16:creationId xmlns:a16="http://schemas.microsoft.com/office/drawing/2014/main" id="{E1A15BA1-F056-F68C-0D90-4DE50376D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72E462-5F57-0894-C4FE-FD618F7EB373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195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318" y="3065937"/>
            <a:ext cx="6549407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ปุ่มบันทึกสามารถสร้างได้โดยการกำหนดค่าดังนี้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เคอร์เซอร์จะเปลี่ยนเป็นรูป        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จากนั้นคลิกบริเวณที่ต้องการสร้างปุ่ม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เมื่อคลิกแล้วจะปรากฏหน้าต่าง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Command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 Wizard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สำหรับใช้ในการตั้งค่าปุ่มที่ต้องการสร้าง โดยในการสร้างปุ่มบันทึกให้เลือกที่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Operations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Categories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และเลือก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Save 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Actions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01004" y="2093295"/>
            <a:ext cx="2634018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3335" y="2121057"/>
            <a:ext cx="23395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การสร้างปุ่มบันทึก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15" y="3576297"/>
            <a:ext cx="637183" cy="492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81" y="3084491"/>
            <a:ext cx="4591350" cy="31895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27E04A4-18F0-96A6-361B-FF28B88811F9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D35E42D2-2C8B-6097-5163-1DCCE1C1C1DC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ccess 2 Icon | Button UI MS Office 2016 Iconset | BlackVariant">
              <a:extLst>
                <a:ext uri="{FF2B5EF4-FFF2-40B4-BE49-F238E27FC236}">
                  <a16:creationId xmlns:a16="http://schemas.microsoft.com/office/drawing/2014/main" id="{1BBBDC2A-6D61-36AB-D4EF-AE275661F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D0F05C-5F47-B495-BA83-FBE9C8DFB377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328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318" y="3065937"/>
            <a:ext cx="657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จากนั้นจะเป็นการเลือกรูปแบบของปุ่ม โดยจะมี 2 รูปแบบ คือ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จะแสดงปุ่มในรูปแบบตัวอักษร โดยสามารถตั้งชื่อของปุ่มได้โดยพิมพ์ชื่อลงในช่อง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Picture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จะแสดงปุ่มในรูปแบบรูปภาพ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4" y="2093295"/>
            <a:ext cx="2634018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3335" y="2121057"/>
            <a:ext cx="22462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การสร้างปุ่มบันทึก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25" y="2467970"/>
            <a:ext cx="4817455" cy="33936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8B4BED4-031F-6521-F49B-184B15CAA7D0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41DA54CF-FF38-4472-9C07-915208A9DF9D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F0758B68-E948-7371-D3BE-A0C65A199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DFF8D6-DD1A-E889-D865-A7CCE070DEB2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503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318" y="3065937"/>
            <a:ext cx="65494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ในตัวอย่างนี้เป็นการเลือกปุ่มในรูปแบบรูปภาพ จากนั้น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ตั้งชื่อปุ่มที่สร้างขึ้น ควรเลือกชื่อที่เข้าใจได้ง่าย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Finish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จะได้ผลดังภาพ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4" y="2093295"/>
            <a:ext cx="2634018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3336" y="2121057"/>
            <a:ext cx="22835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การสร้างปุ่มบันทึก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25" y="2093295"/>
            <a:ext cx="4864719" cy="3344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11" y="5248887"/>
            <a:ext cx="1676634" cy="14098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D219E1E-554F-0224-7673-8CFB365991A8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7A1FF679-32BD-810C-F716-A975F78FDF92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ccess 2 Icon | Button UI MS Office 2016 Iconset | BlackVariant">
              <a:extLst>
                <a:ext uri="{FF2B5EF4-FFF2-40B4-BE49-F238E27FC236}">
                  <a16:creationId xmlns:a16="http://schemas.microsoft.com/office/drawing/2014/main" id="{2EC5F303-E602-7C61-FAA2-9F6D507EF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9CED2E-10C7-8593-2CCC-828C9B9DD7E4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9542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318" y="3065937"/>
            <a:ext cx="6549407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ปุ่มลบข้อมูลสามารถสร้างได้โดยการกำหนดค่าดังนี้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เคอร์เซอร์จะเปลี่ยนเป็นรูป            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จากนั้นคลิกบริเวณที่ต้องการสร้างปุ่ม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เมื่อคลิกแล้วจะปรากฏหน้าต่าง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Command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 Wizard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สำหรับใช้ในการตั้งค่าปุ่มที่ต้องการสร้าง โดยในการสร้างปุ่มลบข้อมูลให้เลือกที่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Categories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Delete 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Actions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01004" y="2093295"/>
            <a:ext cx="2634018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1949" y="2115279"/>
            <a:ext cx="2564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การสร้างปุ่มลบข้อมูล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22" y="3632608"/>
            <a:ext cx="504895" cy="390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25" y="2869848"/>
            <a:ext cx="4845735" cy="33046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67ADCF4-78D4-F21A-014B-54FA615E6A53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74845DF2-152E-3D27-5A02-1A6CE49EB73B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84593411-0D4D-B696-8917-50C9BFF00C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198F4C-E0ED-AD01-3961-9A548AE626E2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93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463" y="2995762"/>
            <a:ext cx="11427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เปิดฐานข้อมูลและไปยัง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Pane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เลือกฟอร์มที่ต้องการเปิด โดยฟอร์มจะมีรูป นำหน้า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ดับเบิลคลิกที่ชื่อฟอร์มจะเป็นการเปิดและฟอร์มจะปรากฏอยู่ในรูป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Document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Tabs bar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57992" y="2087701"/>
            <a:ext cx="3135509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333422" y="2148559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การใช้งานฟอร์มเบื้องต้น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88" y="4380757"/>
            <a:ext cx="7106642" cy="22101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0EFDB41-6AB0-6DB4-469C-B45647FBF3DC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3121922-8B8E-1E83-CF85-5FA59571ACBE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9196F80F-FA2C-3EB5-440B-431C6A748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D8A347-FD29-E707-84DD-31D8AFCB16B2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การใช้งานฟอร์ม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9272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319" y="3065937"/>
            <a:ext cx="62137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จากนั้นจะเป็นการเลือกรูปแบบของปุ่ม โดยจะ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2 รูปแบบ คือ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จะแสดงปุ่มในรูปแบบตัวอักษร โดยสามารถตั้งชื่อของปุ่มได้โดยพิมพ์ชื่อลงในช่อง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Picture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จะแสดงปุ่มในรูปแบบรูปภาพ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4" y="2093295"/>
            <a:ext cx="2634018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1948" y="2124610"/>
            <a:ext cx="26769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การสร้างปุ่มลบข้อมูล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25" y="2635224"/>
            <a:ext cx="4905603" cy="340056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83EF1B-A62F-9DBF-D1CE-9096EF758318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CDB5252C-FDD9-8CA2-6219-BEE555B17112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4D3E0214-9DCA-A725-BB6F-668CCAF9A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2F9CED-1276-71B7-0834-2B1EC8580FE9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0369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318" y="3065937"/>
            <a:ext cx="61297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ในตัวอย่างนี้เป็นการเลือกปุ่มในรูปแบบรูปภาพ 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ตั้งชื่อปุ่มที่สร้างขึ้น ควรเลือกชื่อที่เข้าใจได้ง่าย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Finish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จะได้ผลดังภาพ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4" y="2093295"/>
            <a:ext cx="2634018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1949" y="2124610"/>
            <a:ext cx="25649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การสร้างปุ่มลบข้อมูล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02" y="2093295"/>
            <a:ext cx="5168107" cy="3515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5" y="4994726"/>
            <a:ext cx="1457528" cy="12288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D1B267-9A61-C054-F1DB-BB6E17DDDD85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6E0A667E-E219-8F75-1A13-556D38244BA2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ccess 2 Icon | Button UI MS Office 2016 Iconset | BlackVariant">
              <a:extLst>
                <a:ext uri="{FF2B5EF4-FFF2-40B4-BE49-F238E27FC236}">
                  <a16:creationId xmlns:a16="http://schemas.microsoft.com/office/drawing/2014/main" id="{F50DBE00-D8C8-350B-524E-8E6970179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284C26-A9DB-6285-AAAE-A3F4098810D0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952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318" y="2907210"/>
            <a:ext cx="65494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ปุ่มไปยัง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แรกสุดสามารถสร้างได้โดยการกำหนดค่าดังนี้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เคอร์เซอร์จะเปลี่ยนเป็นรูป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จากนั้นคลิกบริเวณที่ต้องการสร้างปุ่ม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เมื่อคลิกแล้วจะปรากฏหน้าต่าง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Command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 Wizard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สำหรับใช้ในการตั้งค่าปุ่มที่ต้องการสร้าง โดยในการสร้างปุ่มไปยัง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แรกสุดให้เลือกที่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Categories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First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Actions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01003" y="2093295"/>
            <a:ext cx="4107975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1948" y="2115279"/>
            <a:ext cx="40765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การสร้างปุ่มไปยัง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แรกสุด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55" y="3787667"/>
            <a:ext cx="504895" cy="390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25" y="2980911"/>
            <a:ext cx="5002770" cy="337729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76EA03-C582-04DF-6C60-8C19C0D44068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43E5DF21-5EE8-C96F-13FD-7185BE1C3673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AF520B77-92E7-1BFF-AB8E-1455424323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A78504-6D8D-7E8B-9629-F1DE36ABED07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598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9374" y="3134576"/>
            <a:ext cx="65494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จากนั้นจะเป็นการเลือกรูปแบบของปุ่ม โดยจะมี 2 รูปแบบ คือ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1. 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จะแสดงปุ่มในรูปแบบตัวอักษร โดยเราสามารถตั้งชื่อของปุ่มได้โดยพิมพ์ชื่อลงในช่อง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2. 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Picture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จะแสดงปุ่มในรูปแบบรูปภาพ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3" y="2093295"/>
            <a:ext cx="4107975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1948" y="2124610"/>
            <a:ext cx="40111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การสร้างปุ่มไปยัง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แรกสุด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64" y="2907210"/>
            <a:ext cx="4735776" cy="3309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31D3471-7AFA-37B8-21AD-5B84862A0067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3B256EDB-34AE-D19E-4F9E-FEDE40AE3A6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63D74781-9751-2D7B-ABA0-03CE94A36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636C7F-41F4-66C9-AC80-E90D0A357DF2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674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9374" y="3134576"/>
            <a:ext cx="65494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ในตัวอย่างนี้เป็นการเลือกปุ่มในรูปแบบรูปภาพ จากนั้น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ตั้งชื่อปุ่มที่สร้างขึ้น ควรเลือกชื่อที่เข้าใจได้ง่าย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Finish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จะได้ผลดังภาพ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3" y="2093295"/>
            <a:ext cx="4107975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1948" y="2124610"/>
            <a:ext cx="39831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การสร้างปุ่มไปยัง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แรกสุด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68" y="2877820"/>
            <a:ext cx="4242777" cy="2894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60" y="4952150"/>
            <a:ext cx="1352739" cy="124794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D45962-022E-EF8F-9BCB-BB6715EAB893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17BE24A8-B41D-7FE4-6E18-19F1EF0BF758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ccess 2 Icon | Button UI MS Office 2016 Iconset | BlackVariant">
              <a:extLst>
                <a:ext uri="{FF2B5EF4-FFF2-40B4-BE49-F238E27FC236}">
                  <a16:creationId xmlns:a16="http://schemas.microsoft.com/office/drawing/2014/main" id="{97E4C24B-6E51-0273-9684-F9626C2A7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2DDF0-7959-0CAD-BF77-79A4CFFA5ADB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5455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9374" y="2995762"/>
            <a:ext cx="65494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ปุ่มออกจากโปรแกรมสามารถสร้างได้โดยการกำหนดค่าดังนี้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เคอร์เซอร์จะเปลี่ยนเป็นรูป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จากนั้นคลิกบริเวณที่ต้องการสร้างปุ่ม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เมื่อคลิกแล้วจะปรากฏหน้าต่าง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Command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 Wizard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สำหรับใช้ในการตั้งค่าปุ่มที่ต้องการสร้าง โดยในการสร้างปุ่มออกจากโปรแกรมให้เลือกที่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Categories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Quit Application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Actions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01003" y="2093295"/>
            <a:ext cx="4107975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5177" y="2119596"/>
            <a:ext cx="36500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การสร้างปุ่มออกจากโปรแกรม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73" y="3896681"/>
            <a:ext cx="504895" cy="390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0" y="3098847"/>
            <a:ext cx="4708803" cy="32101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AF9466-F0A6-399F-205B-98688778B9EB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93F25324-0CB2-E4D0-47FD-409B8E9CC0AA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A70206CD-418D-83E5-C977-16452AF5A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FB8814-D6F3-F921-F7D3-3EB20C90BC1E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9443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9374" y="2995762"/>
            <a:ext cx="65494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3. จากนั้นจะเป็นการเลือกรูปแบบของปุ่ม โดยจะมี 2 รูปแบบ คือ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จะแสดงปุ่มในรูปแบบตัวอักษร โดยสามารถตั้งชื่อของปุ่มได้โดยพิมพ์ชื่อลงในช่อง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Picture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จะแสดงปุ่มในรูปแบบรูปภาพ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3" y="2093295"/>
            <a:ext cx="4107975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5177" y="2128927"/>
            <a:ext cx="36873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การสร้างปุ่มออกจากโปรแกรม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81" y="2907210"/>
            <a:ext cx="4855353" cy="33847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AEA3A46-0451-CAF1-C967-1F555353826B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F270D825-FA97-C8E8-F631-9B190B60911D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484431FA-D53C-1B0B-03A6-CE1C55187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9EB68B-8499-1E92-8297-BE291F7327E2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3437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9374" y="2995762"/>
            <a:ext cx="65494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ในตัวอย่างนี้เป็นการเลือกปุ่มในรูปแบบรูปภาพ จากนั้น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ตั้งชื่อปุ่มที่สร้างขึ้น ควรเลือกชื่อที่เข้าใจได้ง่าย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Finish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จะได้ผลดังภาพ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3" y="2093295"/>
            <a:ext cx="4107975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5177" y="2119596"/>
            <a:ext cx="367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การสร้างปุ่มออกจากโปรแกรม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00" y="2824980"/>
            <a:ext cx="4644787" cy="3185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13" y="4980921"/>
            <a:ext cx="1143160" cy="10002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57B386-B891-0DBD-266F-81F6C6081484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22C3A317-6901-583C-3892-4F94654BFD0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ccess 2 Icon | Button UI MS Office 2016 Iconset | BlackVariant">
              <a:extLst>
                <a:ext uri="{FF2B5EF4-FFF2-40B4-BE49-F238E27FC236}">
                  <a16:creationId xmlns:a16="http://schemas.microsoft.com/office/drawing/2014/main" id="{7DD685D9-EFC3-6C61-BF49-45A2FE281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7B97F-2B76-4C1B-7B44-477C42C7463A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6194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9374" y="2911783"/>
            <a:ext cx="65494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ปุ่มที่ใช้ในการเปิดฟอร์มสามารถสร้างได้โดยการกำหนดค่าดังนี้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เคอร์เซอร์จะเปลี่ยนเป็นรูป 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จากนั้นคลิกบริเวณที่ต้องการสร้างปุ่ม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เมื่อคลิกแล้วจะปรากฏหน้าต่าง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Command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Button Wizard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สำหรับใช้ในการตั้งค่าปุ่มที่ต้องการสร้าง โดยในการสร้างปุ่มเปิดฟอร์มให้เลือกที่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Form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Categories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Open Form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Actions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01003" y="2093295"/>
            <a:ext cx="421075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5176" y="2128927"/>
            <a:ext cx="37899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การสร้างปุ่มที่ใช้ในการเปิดฟอร์ม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20" y="3838188"/>
            <a:ext cx="504895" cy="390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44" y="2953152"/>
            <a:ext cx="4872976" cy="32610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A611DA0-CAC8-BD38-037C-6E4B91B671EF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FCD8854B-EF1F-1C57-094E-B9B3B2FC1825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8F82BF8C-C29A-7D3A-E8BC-DCE85E4E9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C5DC71-13B2-93D8-E951-8C4C34C3EFDA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7445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1135" y="2842313"/>
            <a:ext cx="65494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จากนั้นจะเป็นการเลือกฟอร์มที่ต้องการจะเปิด เมื่อเลือกแล้วคลิก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3" y="2093295"/>
            <a:ext cx="4276066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5176" y="2119596"/>
            <a:ext cx="37992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การสร้างปุ่มที่ใช้ในการเปิดฟอร์ม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15" y="2034727"/>
            <a:ext cx="3638426" cy="2492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05" y="4013190"/>
            <a:ext cx="3638426" cy="25229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90614" y="3514343"/>
            <a:ext cx="65494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Open the form and show all the records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เพื่อให้เปิดฟอร์มแล้วแสดงรายละเอียดของทุก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หากเลือก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Open the form and find specific data to display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จะเป็นการเปิดเฉพาะข้อมูลที่เจาะจงเท่านั้น)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2A112-EAC3-660D-F070-BCE6C65A5E85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FC31C8A0-ECD7-85F5-D7CB-CFA91E9DFE3E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ccess 2 Icon | Button UI MS Office 2016 Iconset | BlackVariant">
              <a:extLst>
                <a:ext uri="{FF2B5EF4-FFF2-40B4-BE49-F238E27FC236}">
                  <a16:creationId xmlns:a16="http://schemas.microsoft.com/office/drawing/2014/main" id="{692168A2-B354-E6D4-4D01-D0EAA370B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945105-69A1-69B3-678F-449870B14A8F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11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463" y="2995762"/>
            <a:ext cx="114270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สามารถทำได้ 2 วิธี ดังนี้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tab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คลิกปุ่ม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New 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ที่อยู่บน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Navigation bar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57992" y="2087701"/>
            <a:ext cx="3172831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333422" y="2148559"/>
            <a:ext cx="9494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การเพิ่มข้อมูลลงในฟอร์ม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70233"/>
            <a:ext cx="5195035" cy="1383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4" y="5403591"/>
            <a:ext cx="5821942" cy="10645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B69D65-52E2-86BC-A7C8-73E32C50CE92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1A23E35B-9EC6-B311-AADF-AFC13FCD6009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E06F7CF3-EE1E-08EC-8970-A6B6559F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017F90-DACB-603C-91D1-1800E380C06F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การใช้งานฟอร์ม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5235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2772" y="2982273"/>
            <a:ext cx="6065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จากนั้นจะเป็นการเลือกรูปแบบของปุ่ม โดยจะมี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รูปแบบ คือ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จะแสดงปุ่มในรูปแบบตัวอักษร โดยสามารถตั้งชื่อของปุ่มได้ โดยพิมพ์ชื่อลงในช่อง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Text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แบบ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Picture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จะแสดงปุ่มในรูปแบบรูปภาพ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3" y="2093295"/>
            <a:ext cx="4257405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5176" y="2110265"/>
            <a:ext cx="38272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การสร้างปุ่มที่ใช้ในการเปิดฟอร์ม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94" y="2691208"/>
            <a:ext cx="5249008" cy="361047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D74D956-44E1-D685-455F-58E0581D6D2C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E05ED454-0833-0C9A-6E8E-235D9B8D3A20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ccess 2 Icon | Button UI MS Office 2016 Iconset | BlackVariant">
              <a:extLst>
                <a:ext uri="{FF2B5EF4-FFF2-40B4-BE49-F238E27FC236}">
                  <a16:creationId xmlns:a16="http://schemas.microsoft.com/office/drawing/2014/main" id="{EC0FDA28-DB3F-D8A0-9EE4-8ED9093E8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0CF3E5-C607-7D9C-6E08-4B187E4AADFE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608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2772" y="2982273"/>
            <a:ext cx="62706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ในตัวอย่างนี้เป็นการเลือกปุ่มในรูปแบบรูปภาพ จากนั้นคลิก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ตั้งชื่อปุ่มที่สร้างขึ้น ควรเลือกชื่อที่เข้าใจได้ง่าย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7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คลิก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Finish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จะได้ผลดังภาพ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3" y="2093295"/>
            <a:ext cx="4220083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5176" y="2119596"/>
            <a:ext cx="39485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การสร้างปุ่มที่ใช้ในการเปิดฟอร์ม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48" y="2943137"/>
            <a:ext cx="4445751" cy="2970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79" y="5073693"/>
            <a:ext cx="1324160" cy="14098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38C1D77-D527-717B-4784-A5C7A26AD873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9D65ABB5-401B-6D72-B981-63AEDF7CA1CD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Access 2 Icon | Button UI MS Office 2016 Iconset | BlackVariant">
              <a:extLst>
                <a:ext uri="{FF2B5EF4-FFF2-40B4-BE49-F238E27FC236}">
                  <a16:creationId xmlns:a16="http://schemas.microsoft.com/office/drawing/2014/main" id="{16CF5509-748D-FCAB-6400-65AA3E6F8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6192CC-3E1B-5982-381A-AE1283B8E105}"/>
                </a:ext>
              </a:extLst>
            </p:cNvPr>
            <p:cNvSpPr/>
            <p:nvPr/>
          </p:nvSpPr>
          <p:spPr>
            <a:xfrm>
              <a:off x="4171939" y="257903"/>
              <a:ext cx="836840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การสร้างปุ่มเพื่อใช้งานกับฟอร์ม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3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463" y="2995762"/>
            <a:ext cx="11427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การหา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ในฟอร์มสามารถทำได้ 2 วิธี โดยทั้ง 2 วิธีนั้นจะใช้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bar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ที่อยู่บริเวณด้านล่างของหน้าจอ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ในการเลือกดูทีละ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สามารถทำได้โดยการคลิกที่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arrows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ลูกศรทางขวาจะเป็นการเลื่อนไปยัง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ถัดไป ลูกศรด้านซ้ายจะเป็นการย้อนกลับไป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ก่อนหน้า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3205" y="2087701"/>
            <a:ext cx="5874247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2735" y="2099504"/>
            <a:ext cx="56807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ในฟอร์มเพื่อตรวจสอบหรือแก้ไข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83" y="4589599"/>
            <a:ext cx="6717030" cy="18707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DD6378E-0604-0EE1-20E3-13A506BA1B0D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71AF1C42-6BA9-A4BD-D60A-79FF0B9FE7C7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F1CC91E3-EDD9-4193-528E-9648AC787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C5489E-FBC7-9286-34E8-E837B0DE8C4C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การใช้งานฟอร์ม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96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463" y="2995762"/>
            <a:ext cx="1158662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การหา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ในฟอร์มสามารถทำได้ 2 วิธี โดยทั้ง 2 วิธีนั้นจะใช้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 bar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ที่อยู่บริเวณด้านล่างของหน้าจอ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ในการค้นหา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สามารถทำได้โดยพิมพ์ข้อความที่มีอยู่ใน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นั้นลงในช่อง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Navigation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search box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3205" y="2087701"/>
            <a:ext cx="5874247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2734" y="2090175"/>
            <a:ext cx="57647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การหา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ในฟอร์มเพื่อตรวจสอบหรือแก้ไข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10" y="4317049"/>
            <a:ext cx="8364378" cy="11914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D2F08AB-7919-7401-680E-EDE1CCB861B0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C4069417-F865-741F-EF93-82B9AD029706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818969D0-1F0B-A595-C0DC-9ACAE0360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3496FC-1A02-B1B8-A5B6-C6C26DB8855D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การใช้งานฟอร์ม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97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184102"/>
            <a:ext cx="12192000" cy="627558"/>
          </a:xfrm>
          <a:prstGeom prst="rect">
            <a:avLst/>
          </a:prstGeom>
          <a:solidFill>
            <a:srgbClr val="887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463" y="2921116"/>
            <a:ext cx="1158662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	1. ไปที่กลุ่ม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Home tab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คลิกที่คำสั่ง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Save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จะเป็นการบันทึก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A3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3206" y="2087701"/>
            <a:ext cx="4012442" cy="69100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518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7452" y="2128828"/>
            <a:ext cx="34606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"/>
          <a:stretch/>
        </p:blipFill>
        <p:spPr>
          <a:xfrm>
            <a:off x="2026082" y="4021494"/>
            <a:ext cx="7725853" cy="2308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74772" y="5848817"/>
            <a:ext cx="2402006" cy="518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E03456-DAE4-8241-6704-663CDC400270}"/>
              </a:ext>
            </a:extLst>
          </p:cNvPr>
          <p:cNvGrpSpPr/>
          <p:nvPr/>
        </p:nvGrpSpPr>
        <p:grpSpPr>
          <a:xfrm>
            <a:off x="411516" y="110655"/>
            <a:ext cx="11083798" cy="1423096"/>
            <a:chOff x="2632202" y="110655"/>
            <a:chExt cx="11083798" cy="142309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5100A483-2F6E-491D-F41D-D8737674848F}"/>
                </a:ext>
              </a:extLst>
            </p:cNvPr>
            <p:cNvSpPr/>
            <p:nvPr/>
          </p:nvSpPr>
          <p:spPr>
            <a:xfrm>
              <a:off x="2961564" y="350551"/>
              <a:ext cx="10754436" cy="7972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>
              <a:solidFill>
                <a:srgbClr val="A651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4" descr="Access 2 Icon | Button UI MS Office 2016 Iconset | BlackVariant">
              <a:extLst>
                <a:ext uri="{FF2B5EF4-FFF2-40B4-BE49-F238E27FC236}">
                  <a16:creationId xmlns:a16="http://schemas.microsoft.com/office/drawing/2014/main" id="{F323A78E-4AB8-8E11-95FF-675C7788E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202" y="110655"/>
              <a:ext cx="1423096" cy="1423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590C1F-A1AB-346F-8389-20681E8F52E8}"/>
                </a:ext>
              </a:extLst>
            </p:cNvPr>
            <p:cNvSpPr/>
            <p:nvPr/>
          </p:nvSpPr>
          <p:spPr>
            <a:xfrm>
              <a:off x="5636841" y="229910"/>
              <a:ext cx="51773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การใช้งานฟอร์ม</a:t>
              </a:r>
              <a:endParaRPr lang="en-US" sz="5400" b="1" dirty="0">
                <a:ln/>
                <a:solidFill>
                  <a:srgbClr val="233A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3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3995</Words>
  <Application>Microsoft Office PowerPoint</Application>
  <PresentationFormat>Widescreen</PresentationFormat>
  <Paragraphs>394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Calibri Light</vt:lpstr>
      <vt:lpstr>TH SarabunPSK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Rattanaporn</dc:creator>
  <cp:lastModifiedBy>Aimphan</cp:lastModifiedBy>
  <cp:revision>200</cp:revision>
  <dcterms:created xsi:type="dcterms:W3CDTF">2020-09-03T06:40:28Z</dcterms:created>
  <dcterms:modified xsi:type="dcterms:W3CDTF">2024-12-03T08:15:29Z</dcterms:modified>
</cp:coreProperties>
</file>